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9"/>
  </p:notesMasterIdLst>
  <p:sldIdLst>
    <p:sldId id="256" r:id="rId2"/>
    <p:sldId id="257" r:id="rId3"/>
    <p:sldId id="275" r:id="rId4"/>
    <p:sldId id="258" r:id="rId5"/>
    <p:sldId id="276" r:id="rId6"/>
    <p:sldId id="277" r:id="rId7"/>
    <p:sldId id="260" r:id="rId8"/>
    <p:sldId id="259" r:id="rId9"/>
    <p:sldId id="279" r:id="rId10"/>
    <p:sldId id="261" r:id="rId11"/>
    <p:sldId id="262" r:id="rId12"/>
    <p:sldId id="280" r:id="rId13"/>
    <p:sldId id="278" r:id="rId14"/>
    <p:sldId id="263" r:id="rId15"/>
    <p:sldId id="265" r:id="rId16"/>
    <p:sldId id="270" r:id="rId17"/>
    <p:sldId id="274" r:id="rId18"/>
  </p:sldIdLst>
  <p:sldSz cx="18288000" cy="10287000"/>
  <p:notesSz cx="6858000" cy="9144000"/>
  <p:embeddedFontLst>
    <p:embeddedFont>
      <p:font typeface="Playfair Display"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Proxima Nov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2" y="28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97016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5798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85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62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577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36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49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280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68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28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98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30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22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88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96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11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48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1811850" y="1337525"/>
            <a:ext cx="148167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2632050" y="4915925"/>
            <a:ext cx="130239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grpSp>
        <p:nvGrpSpPr>
          <p:cNvPr id="12" name="Google Shape;12;p3"/>
          <p:cNvGrpSpPr/>
          <p:nvPr/>
        </p:nvGrpSpPr>
        <p:grpSpPr>
          <a:xfrm>
            <a:off x="15941078" y="8876774"/>
            <a:ext cx="1475608" cy="763057"/>
            <a:chOff x="0" y="0"/>
            <a:chExt cx="1571802" cy="812800"/>
          </a:xfrm>
        </p:grpSpPr>
        <p:sp>
          <p:nvSpPr>
            <p:cNvPr id="13" name="Google Shape;13;p3"/>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4" name="Google Shape;14;p3"/>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5" name="Google Shape;15;p3"/>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747375" y="1407375"/>
            <a:ext cx="15019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
          <p:cNvSpPr txBox="1">
            <a:spLocks noGrp="1"/>
          </p:cNvSpPr>
          <p:nvPr>
            <p:ph type="body" idx="1"/>
          </p:nvPr>
        </p:nvSpPr>
        <p:spPr>
          <a:xfrm>
            <a:off x="5142475" y="41876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19" name="Google Shape;19;p4"/>
          <p:cNvGrpSpPr/>
          <p:nvPr/>
        </p:nvGrpSpPr>
        <p:grpSpPr>
          <a:xfrm>
            <a:off x="15941078" y="8876774"/>
            <a:ext cx="1475608" cy="763057"/>
            <a:chOff x="0" y="0"/>
            <a:chExt cx="1571802" cy="812800"/>
          </a:xfrm>
        </p:grpSpPr>
        <p:sp>
          <p:nvSpPr>
            <p:cNvPr id="20" name="Google Shape;20;p4"/>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1" name="Google Shape;21;p4"/>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 name="Google Shape;22;p4"/>
          <p:cNvCxnSpPr/>
          <p:nvPr/>
        </p:nvCxnSpPr>
        <p:spPr>
          <a:xfrm>
            <a:off x="12373480" y="9585839"/>
            <a:ext cx="3023400" cy="0"/>
          </a:xfrm>
          <a:prstGeom prst="straightConnector1">
            <a:avLst/>
          </a:prstGeom>
          <a:noFill/>
          <a:ln w="19050" cap="flat" cmpd="sng">
            <a:solidFill>
              <a:srgbClr val="157E90"/>
            </a:solidFill>
            <a:prstDash val="solid"/>
            <a:round/>
            <a:headEnd type="none" w="sm" len="sm"/>
            <a:tailEnd type="none" w="sm" len="sm"/>
          </a:ln>
        </p:spPr>
      </p:cxnSp>
      <p:cxnSp>
        <p:nvCxnSpPr>
          <p:cNvPr id="23" name="Google Shape;23;p4"/>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37948" y="681325"/>
            <a:ext cx="159645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dk1"/>
              </a:buClr>
              <a:buSzPts val="9000"/>
              <a:buNone/>
              <a:defRPr cap="none"/>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a:endParaRPr/>
          </a:p>
        </p:txBody>
      </p:sp>
      <p:sp>
        <p:nvSpPr>
          <p:cNvPr id="26" name="Google Shape;26;p5"/>
          <p:cNvSpPr txBox="1">
            <a:spLocks noGrp="1"/>
          </p:cNvSpPr>
          <p:nvPr>
            <p:ph type="body" idx="1"/>
          </p:nvPr>
        </p:nvSpPr>
        <p:spPr>
          <a:xfrm>
            <a:off x="5257788" y="67424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grpSp>
        <p:nvGrpSpPr>
          <p:cNvPr id="27" name="Google Shape;27;p5"/>
          <p:cNvGrpSpPr/>
          <p:nvPr/>
        </p:nvGrpSpPr>
        <p:grpSpPr>
          <a:xfrm>
            <a:off x="1241537" y="8886299"/>
            <a:ext cx="1475608" cy="763057"/>
            <a:chOff x="0" y="0"/>
            <a:chExt cx="1571802" cy="812800"/>
          </a:xfrm>
        </p:grpSpPr>
        <p:sp>
          <p:nvSpPr>
            <p:cNvPr id="28" name="Google Shape;28;p5"/>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9" name="Google Shape;29;p5"/>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0" name="Google Shape;30;p5"/>
          <p:cNvCxnSpPr/>
          <p:nvPr/>
        </p:nvCxnSpPr>
        <p:spPr>
          <a:xfrm>
            <a:off x="1238875" y="3951275"/>
            <a:ext cx="3023400" cy="0"/>
          </a:xfrm>
          <a:prstGeom prst="straightConnector1">
            <a:avLst/>
          </a:prstGeom>
          <a:noFill/>
          <a:ln w="19050" cap="flat" cmpd="sng">
            <a:solidFill>
              <a:srgbClr val="157E90"/>
            </a:solidFill>
            <a:prstDash val="solid"/>
            <a:round/>
            <a:headEnd type="none" w="sm" len="sm"/>
            <a:tailEnd type="none" w="sm" len="sm"/>
          </a:ln>
        </p:spPr>
      </p:cxnSp>
      <p:cxnSp>
        <p:nvCxnSpPr>
          <p:cNvPr id="31" name="Google Shape;31;p5"/>
          <p:cNvCxnSpPr/>
          <p:nvPr/>
        </p:nvCxnSpPr>
        <p:spPr>
          <a:xfrm>
            <a:off x="13743780" y="8886289"/>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747375" y="1407375"/>
            <a:ext cx="15019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4432975" y="4509200"/>
            <a:ext cx="54069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35" name="Google Shape;35;p6"/>
          <p:cNvSpPr txBox="1">
            <a:spLocks noGrp="1"/>
          </p:cNvSpPr>
          <p:nvPr>
            <p:ph type="body" idx="2"/>
          </p:nvPr>
        </p:nvSpPr>
        <p:spPr>
          <a:xfrm>
            <a:off x="10044059" y="4509200"/>
            <a:ext cx="54069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grpSp>
        <p:nvGrpSpPr>
          <p:cNvPr id="36" name="Google Shape;36;p6"/>
          <p:cNvGrpSpPr/>
          <p:nvPr/>
        </p:nvGrpSpPr>
        <p:grpSpPr>
          <a:xfrm>
            <a:off x="1241537" y="8886299"/>
            <a:ext cx="1475608" cy="763057"/>
            <a:chOff x="0" y="0"/>
            <a:chExt cx="1571802" cy="812800"/>
          </a:xfrm>
        </p:grpSpPr>
        <p:sp>
          <p:nvSpPr>
            <p:cNvPr id="37" name="Google Shape;37;p6"/>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38" name="Google Shape;38;p6"/>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9" name="Google Shape;39;p6"/>
          <p:cNvCxnSpPr/>
          <p:nvPr/>
        </p:nvCxnSpPr>
        <p:spPr>
          <a:xfrm>
            <a:off x="13743780" y="8886289"/>
            <a:ext cx="3023400" cy="0"/>
          </a:xfrm>
          <a:prstGeom prst="straightConnector1">
            <a:avLst/>
          </a:prstGeom>
          <a:noFill/>
          <a:ln w="19050" cap="flat" cmpd="sng">
            <a:solidFill>
              <a:srgbClr val="157E90"/>
            </a:solidFill>
            <a:prstDash val="solid"/>
            <a:round/>
            <a:headEnd type="none" w="sm" len="sm"/>
            <a:tailEnd type="none" w="sm" len="sm"/>
          </a:ln>
        </p:spPr>
      </p:cxnSp>
      <p:cxnSp>
        <p:nvCxnSpPr>
          <p:cNvPr id="40" name="Google Shape;40;p6"/>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chemeClr val="dk2"/>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747375" y="1407375"/>
            <a:ext cx="15019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2885750" y="4826450"/>
            <a:ext cx="62556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44" name="Google Shape;44;p7"/>
          <p:cNvSpPr txBox="1">
            <a:spLocks noGrp="1"/>
          </p:cNvSpPr>
          <p:nvPr>
            <p:ph type="body" idx="2"/>
          </p:nvPr>
        </p:nvSpPr>
        <p:spPr>
          <a:xfrm>
            <a:off x="9370200" y="4826450"/>
            <a:ext cx="62586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grpSp>
        <p:nvGrpSpPr>
          <p:cNvPr id="45" name="Google Shape;45;p7"/>
          <p:cNvGrpSpPr/>
          <p:nvPr/>
        </p:nvGrpSpPr>
        <p:grpSpPr>
          <a:xfrm>
            <a:off x="15941078" y="8876774"/>
            <a:ext cx="1475608" cy="763057"/>
            <a:chOff x="0" y="0"/>
            <a:chExt cx="1571802" cy="812800"/>
          </a:xfrm>
        </p:grpSpPr>
        <p:sp>
          <p:nvSpPr>
            <p:cNvPr id="46" name="Google Shape;46;p7"/>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47" name="Google Shape;47;p7"/>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8" name="Google Shape;48;p7"/>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747375" y="1407375"/>
            <a:ext cx="15019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1" name="Google Shape;51;p8"/>
          <p:cNvGrpSpPr/>
          <p:nvPr/>
        </p:nvGrpSpPr>
        <p:grpSpPr>
          <a:xfrm>
            <a:off x="15941078" y="8876774"/>
            <a:ext cx="1475608" cy="763057"/>
            <a:chOff x="0" y="0"/>
            <a:chExt cx="1571802" cy="812800"/>
          </a:xfrm>
        </p:grpSpPr>
        <p:sp>
          <p:nvSpPr>
            <p:cNvPr id="52" name="Google Shape;52;p8"/>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53" name="Google Shape;53;p8"/>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4" name="Google Shape;54;p8"/>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2251050" y="2327375"/>
            <a:ext cx="13938300" cy="11619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a:endParaRPr/>
          </a:p>
        </p:txBody>
      </p:sp>
      <p:sp>
        <p:nvSpPr>
          <p:cNvPr id="57" name="Google Shape;57;p9"/>
          <p:cNvSpPr txBox="1">
            <a:spLocks noGrp="1"/>
          </p:cNvSpPr>
          <p:nvPr>
            <p:ph type="body" idx="1"/>
          </p:nvPr>
        </p:nvSpPr>
        <p:spPr>
          <a:xfrm>
            <a:off x="8721125" y="4518600"/>
            <a:ext cx="6432900" cy="46911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58" name="Google Shape;58;p9"/>
          <p:cNvSpPr txBox="1">
            <a:spLocks noGrp="1"/>
          </p:cNvSpPr>
          <p:nvPr>
            <p:ph type="body" idx="2"/>
          </p:nvPr>
        </p:nvSpPr>
        <p:spPr>
          <a:xfrm>
            <a:off x="3286375" y="4728150"/>
            <a:ext cx="5541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grpSp>
        <p:nvGrpSpPr>
          <p:cNvPr id="59" name="Google Shape;59;p9"/>
          <p:cNvGrpSpPr/>
          <p:nvPr/>
        </p:nvGrpSpPr>
        <p:grpSpPr>
          <a:xfrm>
            <a:off x="15941078" y="8876774"/>
            <a:ext cx="1475608" cy="763057"/>
            <a:chOff x="0" y="0"/>
            <a:chExt cx="1571802" cy="812800"/>
          </a:xfrm>
        </p:grpSpPr>
        <p:sp>
          <p:nvSpPr>
            <p:cNvPr id="60" name="Google Shape;60;p9"/>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1" name="Google Shape;61;p9"/>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2" name="Google Shape;62;p9"/>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1451250" y="2889425"/>
            <a:ext cx="15537900" cy="5667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a:endParaRPr/>
          </a:p>
        </p:txBody>
      </p:sp>
      <p:sp>
        <p:nvSpPr>
          <p:cNvPr id="65" name="Google Shape;65;p10"/>
          <p:cNvSpPr>
            <a:spLocks noGrp="1"/>
          </p:cNvSpPr>
          <p:nvPr>
            <p:ph type="pic" idx="2"/>
          </p:nvPr>
        </p:nvSpPr>
        <p:spPr>
          <a:xfrm>
            <a:off x="11258949" y="4490925"/>
            <a:ext cx="4975200" cy="3731400"/>
          </a:xfrm>
          <a:prstGeom prst="rect">
            <a:avLst/>
          </a:prstGeom>
          <a:noFill/>
          <a:ln>
            <a:noFill/>
          </a:ln>
        </p:spPr>
      </p:sp>
      <p:sp>
        <p:nvSpPr>
          <p:cNvPr id="66" name="Google Shape;66;p10"/>
          <p:cNvSpPr txBox="1">
            <a:spLocks noGrp="1"/>
          </p:cNvSpPr>
          <p:nvPr>
            <p:ph type="body" idx="1"/>
          </p:nvPr>
        </p:nvSpPr>
        <p:spPr>
          <a:xfrm>
            <a:off x="2513088" y="43376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grpSp>
        <p:nvGrpSpPr>
          <p:cNvPr id="67" name="Google Shape;67;p10"/>
          <p:cNvGrpSpPr/>
          <p:nvPr/>
        </p:nvGrpSpPr>
        <p:grpSpPr>
          <a:xfrm>
            <a:off x="1241537" y="8886299"/>
            <a:ext cx="1475608" cy="763057"/>
            <a:chOff x="0" y="0"/>
            <a:chExt cx="1571802" cy="812800"/>
          </a:xfrm>
        </p:grpSpPr>
        <p:sp>
          <p:nvSpPr>
            <p:cNvPr id="68" name="Google Shape;68;p10"/>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9" name="Google Shape;69;p10"/>
            <p:cNvSpPr txBox="1"/>
            <p:nvPr/>
          </p:nvSpPr>
          <p:spPr>
            <a:xfrm>
              <a:off x="0" y="165100"/>
              <a:ext cx="1470300" cy="44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0" name="Google Shape;70;p10"/>
          <p:cNvCxnSpPr/>
          <p:nvPr/>
        </p:nvCxnSpPr>
        <p:spPr>
          <a:xfrm>
            <a:off x="1086475" y="3798875"/>
            <a:ext cx="3023400" cy="0"/>
          </a:xfrm>
          <a:prstGeom prst="straightConnector1">
            <a:avLst/>
          </a:prstGeom>
          <a:noFill/>
          <a:ln w="19050" cap="flat" cmpd="sng">
            <a:solidFill>
              <a:srgbClr val="157E9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47375" y="1407375"/>
            <a:ext cx="15019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1"/>
              </a:buClr>
              <a:buSzPts val="9000"/>
              <a:buFont typeface="Playfair Display"/>
              <a:buNone/>
              <a:defRPr sz="9000" i="0" u="none" strike="noStrike" cap="none">
                <a:solidFill>
                  <a:schemeClr val="accent1"/>
                </a:solidFill>
                <a:latin typeface="Playfair Display"/>
                <a:ea typeface="Playfair Display"/>
                <a:cs typeface="Playfair Display"/>
                <a:sym typeface="Playfair Display"/>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142475" y="4187650"/>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1pPr>
            <a:lvl2pPr marL="914400" marR="0" lvl="1" indent="-381000" algn="l" rtl="0">
              <a:spcBef>
                <a:spcPts val="56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2pPr>
            <a:lvl3pPr marL="1371600" marR="0" lvl="2" indent="-381000" algn="l" rtl="0">
              <a:spcBef>
                <a:spcPts val="48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3pPr>
            <a:lvl4pPr marL="1828800" marR="0" lvl="3"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4pPr>
            <a:lvl5pPr marL="2286000" marR="0" lvl="4"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5pPr>
            <a:lvl6pPr marL="2743200" marR="0" lvl="5"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6pPr>
            <a:lvl7pPr marL="3200400" marR="0" lvl="6"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7pPr>
            <a:lvl8pPr marL="3657600" marR="0" lvl="7"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8pPr>
            <a:lvl9pPr marL="4114800" marR="0" lvl="8" indent="-381000" algn="l" rtl="0">
              <a:spcBef>
                <a:spcPts val="400"/>
              </a:spcBef>
              <a:spcAft>
                <a:spcPts val="0"/>
              </a:spcAft>
              <a:buClr>
                <a:schemeClr val="dk1"/>
              </a:buClr>
              <a:buSzPts val="2400"/>
              <a:buFont typeface="Playfair Display"/>
              <a:buChar char="•"/>
              <a:defRPr sz="2400" i="0" u="none" strike="noStrike" cap="none">
                <a:solidFill>
                  <a:schemeClr val="dk1"/>
                </a:solidFill>
                <a:latin typeface="Playfair Display"/>
                <a:ea typeface="Playfair Display"/>
                <a:cs typeface="Playfair Display"/>
                <a:sym typeface="Playfair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74"/>
        <p:cNvGrpSpPr/>
        <p:nvPr/>
      </p:nvGrpSpPr>
      <p:grpSpPr>
        <a:xfrm>
          <a:off x="0" y="0"/>
          <a:ext cx="0" cy="0"/>
          <a:chOff x="0" y="0"/>
          <a:chExt cx="0" cy="0"/>
        </a:xfrm>
      </p:grpSpPr>
      <p:grpSp>
        <p:nvGrpSpPr>
          <p:cNvPr id="75" name="Google Shape;75;p11"/>
          <p:cNvGrpSpPr/>
          <p:nvPr/>
        </p:nvGrpSpPr>
        <p:grpSpPr>
          <a:xfrm>
            <a:off x="10116925" y="3722222"/>
            <a:ext cx="8171075" cy="6564778"/>
            <a:chOff x="0" y="-57150"/>
            <a:chExt cx="2738364" cy="2200047"/>
          </a:xfrm>
        </p:grpSpPr>
        <p:sp>
          <p:nvSpPr>
            <p:cNvPr id="76" name="Google Shape;76;p11"/>
            <p:cNvSpPr/>
            <p:nvPr/>
          </p:nvSpPr>
          <p:spPr>
            <a:xfrm>
              <a:off x="0" y="0"/>
              <a:ext cx="2738364" cy="2142897"/>
            </a:xfrm>
            <a:custGeom>
              <a:avLst/>
              <a:gdLst/>
              <a:ahLst/>
              <a:cxnLst/>
              <a:rect l="l" t="t" r="r" b="b"/>
              <a:pathLst>
                <a:path w="2738364" h="2142897" extrusionOk="0">
                  <a:moveTo>
                    <a:pt x="0" y="0"/>
                  </a:moveTo>
                  <a:lnTo>
                    <a:pt x="2738364" y="0"/>
                  </a:lnTo>
                  <a:lnTo>
                    <a:pt x="2738364" y="2142897"/>
                  </a:lnTo>
                  <a:lnTo>
                    <a:pt x="0" y="2142897"/>
                  </a:lnTo>
                  <a:close/>
                </a:path>
              </a:pathLst>
            </a:custGeom>
            <a:solidFill>
              <a:srgbClr val="BBDAE0"/>
            </a:solidFill>
            <a:ln>
              <a:noFill/>
            </a:ln>
          </p:spPr>
        </p:sp>
        <p:sp>
          <p:nvSpPr>
            <p:cNvPr id="77" name="Google Shape;77;p11"/>
            <p:cNvSpPr txBox="1"/>
            <p:nvPr/>
          </p:nvSpPr>
          <p:spPr>
            <a:xfrm>
              <a:off x="0" y="-57150"/>
              <a:ext cx="2738364" cy="220004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8" name="Google Shape;78;p11"/>
          <p:cNvPicPr preferRelativeResize="0"/>
          <p:nvPr/>
        </p:nvPicPr>
        <p:blipFill>
          <a:blip r:embed="rId3">
            <a:alphaModFix/>
          </a:blip>
          <a:stretch>
            <a:fillRect/>
          </a:stretch>
        </p:blipFill>
        <p:spPr>
          <a:xfrm>
            <a:off x="0" y="-740229"/>
            <a:ext cx="20450204" cy="14492851"/>
          </a:xfrm>
          <a:prstGeom prst="rect">
            <a:avLst/>
          </a:prstGeom>
          <a:noFill/>
          <a:ln>
            <a:noFill/>
          </a:ln>
        </p:spPr>
      </p:pic>
      <p:cxnSp>
        <p:nvCxnSpPr>
          <p:cNvPr id="79" name="Google Shape;79;p11"/>
          <p:cNvCxnSpPr/>
          <p:nvPr/>
        </p:nvCxnSpPr>
        <p:spPr>
          <a:xfrm flipH="1">
            <a:off x="862462" y="2242666"/>
            <a:ext cx="6569803" cy="3175"/>
          </a:xfrm>
          <a:prstGeom prst="straightConnector1">
            <a:avLst/>
          </a:prstGeom>
          <a:noFill/>
          <a:ln w="19050" cap="flat" cmpd="sng">
            <a:solidFill>
              <a:srgbClr val="157E90"/>
            </a:solidFill>
            <a:prstDash val="solid"/>
            <a:round/>
            <a:headEnd type="none" w="sm" len="sm"/>
            <a:tailEnd type="none" w="sm" len="sm"/>
          </a:ln>
        </p:spPr>
      </p:cxnSp>
      <p:cxnSp>
        <p:nvCxnSpPr>
          <p:cNvPr id="80" name="Google Shape;80;p11"/>
          <p:cNvCxnSpPr/>
          <p:nvPr/>
        </p:nvCxnSpPr>
        <p:spPr>
          <a:xfrm>
            <a:off x="1028700" y="9267825"/>
            <a:ext cx="10543724" cy="0"/>
          </a:xfrm>
          <a:prstGeom prst="straightConnector1">
            <a:avLst/>
          </a:prstGeom>
          <a:noFill/>
          <a:ln w="19050" cap="flat" cmpd="sng">
            <a:solidFill>
              <a:srgbClr val="157E90"/>
            </a:solidFill>
            <a:prstDash val="solid"/>
            <a:round/>
            <a:headEnd type="none" w="sm" len="sm"/>
            <a:tailEnd type="none" w="sm" len="sm"/>
          </a:ln>
        </p:spPr>
      </p:cxnSp>
      <p:grpSp>
        <p:nvGrpSpPr>
          <p:cNvPr id="81" name="Google Shape;81;p11"/>
          <p:cNvGrpSpPr/>
          <p:nvPr/>
        </p:nvGrpSpPr>
        <p:grpSpPr>
          <a:xfrm>
            <a:off x="862462" y="7258895"/>
            <a:ext cx="5276541" cy="1679012"/>
            <a:chOff x="0" y="0"/>
            <a:chExt cx="2554342" cy="812800"/>
          </a:xfrm>
        </p:grpSpPr>
        <p:sp>
          <p:nvSpPr>
            <p:cNvPr id="82" name="Google Shape;82;p11"/>
            <p:cNvSpPr/>
            <p:nvPr/>
          </p:nvSpPr>
          <p:spPr>
            <a:xfrm>
              <a:off x="0" y="0"/>
              <a:ext cx="2554342" cy="812800"/>
            </a:xfrm>
            <a:custGeom>
              <a:avLst/>
              <a:gdLst/>
              <a:ahLst/>
              <a:cxnLst/>
              <a:rect l="l" t="t" r="r" b="b"/>
              <a:pathLst>
                <a:path w="2554342" h="812800" extrusionOk="0">
                  <a:moveTo>
                    <a:pt x="2554342" y="406400"/>
                  </a:moveTo>
                  <a:lnTo>
                    <a:pt x="2147942" y="0"/>
                  </a:lnTo>
                  <a:lnTo>
                    <a:pt x="2147942" y="203200"/>
                  </a:lnTo>
                  <a:lnTo>
                    <a:pt x="0" y="203200"/>
                  </a:lnTo>
                  <a:lnTo>
                    <a:pt x="0" y="609600"/>
                  </a:lnTo>
                  <a:lnTo>
                    <a:pt x="2147942" y="609600"/>
                  </a:lnTo>
                  <a:lnTo>
                    <a:pt x="2147942" y="812800"/>
                  </a:lnTo>
                  <a:lnTo>
                    <a:pt x="2554342" y="406400"/>
                  </a:lnTo>
                  <a:close/>
                </a:path>
              </a:pathLst>
            </a:custGeom>
            <a:solidFill>
              <a:srgbClr val="D4D4D4"/>
            </a:solidFill>
            <a:ln>
              <a:noFill/>
            </a:ln>
          </p:spPr>
        </p:sp>
        <p:sp>
          <p:nvSpPr>
            <p:cNvPr id="83" name="Google Shape;83;p11"/>
            <p:cNvSpPr txBox="1"/>
            <p:nvPr/>
          </p:nvSpPr>
          <p:spPr>
            <a:xfrm>
              <a:off x="0" y="165100"/>
              <a:ext cx="2452741"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4" name="Google Shape;84;p11"/>
          <p:cNvSpPr txBox="1"/>
          <p:nvPr/>
        </p:nvSpPr>
        <p:spPr>
          <a:xfrm>
            <a:off x="862462" y="891624"/>
            <a:ext cx="9847500" cy="270843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dirty="0" smtClean="0">
                <a:solidFill>
                  <a:srgbClr val="3A3E39"/>
                </a:solidFill>
                <a:latin typeface="Playfair Display"/>
                <a:ea typeface="Playfair Display"/>
                <a:cs typeface="Playfair Display"/>
                <a:sym typeface="Playfair Display"/>
              </a:rPr>
              <a:t>EyeSense AI</a:t>
            </a:r>
          </a:p>
          <a:p>
            <a:pPr marL="0" marR="0" lvl="0" indent="0" algn="l" rtl="0">
              <a:lnSpc>
                <a:spcPct val="100000"/>
              </a:lnSpc>
              <a:spcBef>
                <a:spcPts val="0"/>
              </a:spcBef>
              <a:spcAft>
                <a:spcPts val="0"/>
              </a:spcAft>
              <a:buNone/>
            </a:pPr>
            <a:r>
              <a:rPr lang="en-US" sz="4000" dirty="0" smtClean="0">
                <a:solidFill>
                  <a:srgbClr val="3A3E39"/>
                </a:solidFill>
                <a:latin typeface="Playfair Display"/>
                <a:ea typeface="Playfair Display"/>
                <a:cs typeface="Playfair Display"/>
                <a:sym typeface="Playfair Display"/>
              </a:rPr>
              <a:t>Eye </a:t>
            </a:r>
            <a:r>
              <a:rPr lang="en-US" sz="4000" dirty="0" err="1" smtClean="0">
                <a:solidFill>
                  <a:srgbClr val="3A3E39"/>
                </a:solidFill>
                <a:latin typeface="Playfair Display"/>
                <a:ea typeface="Playfair Display"/>
                <a:cs typeface="Playfair Display"/>
                <a:sym typeface="Playfair Display"/>
              </a:rPr>
              <a:t>Dieases</a:t>
            </a:r>
            <a:r>
              <a:rPr lang="en-US" sz="4000" dirty="0" smtClean="0">
                <a:solidFill>
                  <a:srgbClr val="3A3E39"/>
                </a:solidFill>
                <a:latin typeface="Playfair Display"/>
                <a:ea typeface="Playfair Display"/>
                <a:cs typeface="Playfair Display"/>
                <a:sym typeface="Playfair Display"/>
              </a:rPr>
              <a:t> Detection Using Deep Learning Model</a:t>
            </a:r>
            <a:endParaRPr sz="4000" dirty="0">
              <a:latin typeface="Playfair Display"/>
              <a:ea typeface="Playfair Display"/>
              <a:cs typeface="Playfair Display"/>
              <a:sym typeface="Playfair Display"/>
            </a:endParaRPr>
          </a:p>
        </p:txBody>
      </p:sp>
      <p:sp>
        <p:nvSpPr>
          <p:cNvPr id="85" name="Google Shape;85;p11"/>
          <p:cNvSpPr txBox="1"/>
          <p:nvPr/>
        </p:nvSpPr>
        <p:spPr>
          <a:xfrm>
            <a:off x="1388438" y="7777617"/>
            <a:ext cx="4073700" cy="5847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99" i="0" u="none" strike="noStrike" cap="none" dirty="0">
                <a:solidFill>
                  <a:srgbClr val="3A3E39"/>
                </a:solidFill>
                <a:latin typeface="Playfair Display"/>
                <a:ea typeface="Playfair Display"/>
                <a:cs typeface="Playfair Display"/>
                <a:sym typeface="Playfair Display"/>
              </a:rPr>
              <a:t>Presentation</a:t>
            </a:r>
            <a:endParaRPr dirty="0">
              <a:latin typeface="Playfair Display"/>
              <a:ea typeface="Playfair Display"/>
              <a:cs typeface="Playfair Display"/>
              <a:sym typeface="Playfair Display"/>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7212" y="3640779"/>
            <a:ext cx="9640788" cy="5085594"/>
          </a:xfrm>
          <a:prstGeom prst="rect">
            <a:avLst/>
          </a:prstGeom>
        </p:spPr>
      </p:pic>
      <p:sp>
        <p:nvSpPr>
          <p:cNvPr id="3" name="TextBox 2"/>
          <p:cNvSpPr txBox="1"/>
          <p:nvPr/>
        </p:nvSpPr>
        <p:spPr>
          <a:xfrm>
            <a:off x="11172214" y="9283832"/>
            <a:ext cx="6314549" cy="646331"/>
          </a:xfrm>
          <a:prstGeom prst="rect">
            <a:avLst/>
          </a:prstGeom>
          <a:noFill/>
        </p:spPr>
        <p:txBody>
          <a:bodyPr wrap="none" rtlCol="0">
            <a:spAutoFit/>
          </a:bodyPr>
          <a:lstStyle/>
          <a:p>
            <a:r>
              <a:rPr lang="en-GB" sz="3600" dirty="0" smtClean="0"/>
              <a:t>SMSC2425201_Sheetal More</a:t>
            </a:r>
            <a:endParaRPr lang="en-IN"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85"/>
        <p:cNvGrpSpPr/>
        <p:nvPr/>
      </p:nvGrpSpPr>
      <p:grpSpPr>
        <a:xfrm>
          <a:off x="0" y="0"/>
          <a:ext cx="0" cy="0"/>
          <a:chOff x="0" y="0"/>
          <a:chExt cx="0" cy="0"/>
        </a:xfrm>
      </p:grpSpPr>
      <p:grpSp>
        <p:nvGrpSpPr>
          <p:cNvPr id="186" name="Google Shape;186;p16"/>
          <p:cNvGrpSpPr/>
          <p:nvPr/>
        </p:nvGrpSpPr>
        <p:grpSpPr>
          <a:xfrm>
            <a:off x="0" y="-170531"/>
            <a:ext cx="8948430" cy="10457531"/>
            <a:chOff x="0" y="-57150"/>
            <a:chExt cx="2998878" cy="3504622"/>
          </a:xfrm>
        </p:grpSpPr>
        <p:sp>
          <p:nvSpPr>
            <p:cNvPr id="187" name="Google Shape;187;p16"/>
            <p:cNvSpPr/>
            <p:nvPr/>
          </p:nvSpPr>
          <p:spPr>
            <a:xfrm>
              <a:off x="0" y="0"/>
              <a:ext cx="2998878" cy="3447472"/>
            </a:xfrm>
            <a:custGeom>
              <a:avLst/>
              <a:gdLst/>
              <a:ahLst/>
              <a:cxnLst/>
              <a:rect l="l" t="t" r="r" b="b"/>
              <a:pathLst>
                <a:path w="2998878" h="3447472" extrusionOk="0">
                  <a:moveTo>
                    <a:pt x="0" y="0"/>
                  </a:moveTo>
                  <a:lnTo>
                    <a:pt x="2998878" y="0"/>
                  </a:lnTo>
                  <a:lnTo>
                    <a:pt x="2998878" y="3447472"/>
                  </a:lnTo>
                  <a:lnTo>
                    <a:pt x="0" y="3447472"/>
                  </a:lnTo>
                  <a:close/>
                </a:path>
              </a:pathLst>
            </a:custGeom>
            <a:solidFill>
              <a:srgbClr val="BBDAE0"/>
            </a:solidFill>
            <a:ln>
              <a:noFill/>
            </a:ln>
          </p:spPr>
        </p:sp>
        <p:sp>
          <p:nvSpPr>
            <p:cNvPr id="188" name="Google Shape;188;p16"/>
            <p:cNvSpPr txBox="1"/>
            <p:nvPr/>
          </p:nvSpPr>
          <p:spPr>
            <a:xfrm>
              <a:off x="0" y="-57150"/>
              <a:ext cx="2998878" cy="35046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89" name="Google Shape;189;p16"/>
          <p:cNvPicPr preferRelativeResize="0"/>
          <p:nvPr/>
        </p:nvPicPr>
        <p:blipFill>
          <a:blip r:embed="rId3">
            <a:alphaModFix/>
          </a:blip>
          <a:stretch>
            <a:fillRect/>
          </a:stretch>
        </p:blipFill>
        <p:spPr>
          <a:xfrm>
            <a:off x="-1306960" y="-4733"/>
            <a:ext cx="10255402" cy="10316386"/>
          </a:xfrm>
          <a:prstGeom prst="rect">
            <a:avLst/>
          </a:prstGeom>
          <a:noFill/>
          <a:ln>
            <a:noFill/>
          </a:ln>
        </p:spPr>
      </p:pic>
      <p:cxnSp>
        <p:nvCxnSpPr>
          <p:cNvPr id="194" name="Google Shape;194;p16"/>
          <p:cNvCxnSpPr/>
          <p:nvPr/>
        </p:nvCxnSpPr>
        <p:spPr>
          <a:xfrm>
            <a:off x="1052353" y="3961200"/>
            <a:ext cx="3023491" cy="0"/>
          </a:xfrm>
          <a:prstGeom prst="straightConnector1">
            <a:avLst/>
          </a:prstGeom>
          <a:noFill/>
          <a:ln w="19050" cap="flat" cmpd="sng">
            <a:solidFill>
              <a:srgbClr val="157E90"/>
            </a:solidFill>
            <a:prstDash val="solid"/>
            <a:round/>
            <a:headEnd type="none" w="sm" len="sm"/>
            <a:tailEnd type="none" w="sm" len="sm"/>
          </a:ln>
        </p:spPr>
      </p:cxnSp>
      <p:grpSp>
        <p:nvGrpSpPr>
          <p:cNvPr id="198" name="Google Shape;198;p16"/>
          <p:cNvGrpSpPr/>
          <p:nvPr/>
        </p:nvGrpSpPr>
        <p:grpSpPr>
          <a:xfrm>
            <a:off x="15941078" y="8876774"/>
            <a:ext cx="1475599" cy="763052"/>
            <a:chOff x="0" y="0"/>
            <a:chExt cx="1571802" cy="812800"/>
          </a:xfrm>
        </p:grpSpPr>
        <p:sp>
          <p:nvSpPr>
            <p:cNvPr id="199" name="Google Shape;199;p16"/>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00" name="Google Shape;200;p16"/>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7" name="Google Shape;207;p16"/>
          <p:cNvPicPr preferRelativeResize="0"/>
          <p:nvPr/>
        </p:nvPicPr>
        <p:blipFill>
          <a:blip r:embed="rId4">
            <a:alphaModFix/>
          </a:blip>
          <a:stretch>
            <a:fillRect/>
          </a:stretch>
        </p:blipFill>
        <p:spPr>
          <a:xfrm>
            <a:off x="10172398" y="5780925"/>
            <a:ext cx="1036050" cy="1043050"/>
          </a:xfrm>
          <a:prstGeom prst="rect">
            <a:avLst/>
          </a:prstGeom>
          <a:noFill/>
          <a:ln>
            <a:noFill/>
          </a:ln>
        </p:spPr>
      </p:pic>
      <p:pic>
        <p:nvPicPr>
          <p:cNvPr id="2" name="Picture 1"/>
          <p:cNvPicPr>
            <a:picLocks noChangeAspect="1"/>
          </p:cNvPicPr>
          <p:nvPr/>
        </p:nvPicPr>
        <p:blipFill>
          <a:blip r:embed="rId5"/>
          <a:stretch>
            <a:fillRect/>
          </a:stretch>
        </p:blipFill>
        <p:spPr>
          <a:xfrm>
            <a:off x="274005" y="1069959"/>
            <a:ext cx="7857077" cy="8440684"/>
          </a:xfrm>
          <a:prstGeom prst="rect">
            <a:avLst/>
          </a:prstGeom>
        </p:spPr>
      </p:pic>
      <p:pic>
        <p:nvPicPr>
          <p:cNvPr id="3" name="Picture 2"/>
          <p:cNvPicPr>
            <a:picLocks noChangeAspect="1"/>
          </p:cNvPicPr>
          <p:nvPr/>
        </p:nvPicPr>
        <p:blipFill>
          <a:blip r:embed="rId6"/>
          <a:stretch>
            <a:fillRect/>
          </a:stretch>
        </p:blipFill>
        <p:spPr>
          <a:xfrm>
            <a:off x="9482959" y="1918731"/>
            <a:ext cx="8220954" cy="3862193"/>
          </a:xfrm>
          <a:prstGeom prst="rect">
            <a:avLst/>
          </a:prstGeom>
        </p:spPr>
      </p:pic>
      <p:pic>
        <p:nvPicPr>
          <p:cNvPr id="4" name="Picture 3"/>
          <p:cNvPicPr>
            <a:picLocks noChangeAspect="1"/>
          </p:cNvPicPr>
          <p:nvPr/>
        </p:nvPicPr>
        <p:blipFill>
          <a:blip r:embed="rId7"/>
          <a:stretch>
            <a:fillRect/>
          </a:stretch>
        </p:blipFill>
        <p:spPr>
          <a:xfrm>
            <a:off x="9371563" y="5558428"/>
            <a:ext cx="6429375" cy="1657350"/>
          </a:xfrm>
          <a:prstGeom prst="rect">
            <a:avLst/>
          </a:prstGeom>
        </p:spPr>
      </p:pic>
      <p:sp>
        <p:nvSpPr>
          <p:cNvPr id="5" name="TextBox 4"/>
          <p:cNvSpPr txBox="1"/>
          <p:nvPr/>
        </p:nvSpPr>
        <p:spPr>
          <a:xfrm>
            <a:off x="11035357" y="362073"/>
            <a:ext cx="5936974" cy="1323439"/>
          </a:xfrm>
          <a:prstGeom prst="rect">
            <a:avLst/>
          </a:prstGeom>
          <a:noFill/>
        </p:spPr>
        <p:txBody>
          <a:bodyPr wrap="square" rtlCol="0">
            <a:spAutoFit/>
          </a:bodyPr>
          <a:lstStyle/>
          <a:p>
            <a:r>
              <a:rPr lang="en-GB" sz="4000" dirty="0" smtClean="0"/>
              <a:t>Model Used for project- CNN Model</a:t>
            </a:r>
            <a:endParaRPr lang="en-IN" sz="4000" dirty="0"/>
          </a:p>
        </p:txBody>
      </p:sp>
      <p:pic>
        <p:nvPicPr>
          <p:cNvPr id="6" name="Picture 5"/>
          <p:cNvPicPr>
            <a:picLocks noChangeAspect="1"/>
          </p:cNvPicPr>
          <p:nvPr/>
        </p:nvPicPr>
        <p:blipFill>
          <a:blip r:embed="rId8"/>
          <a:stretch>
            <a:fillRect/>
          </a:stretch>
        </p:blipFill>
        <p:spPr>
          <a:xfrm>
            <a:off x="9576351" y="7607580"/>
            <a:ext cx="6019800" cy="1752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11"/>
        <p:cNvGrpSpPr/>
        <p:nvPr/>
      </p:nvGrpSpPr>
      <p:grpSpPr>
        <a:xfrm>
          <a:off x="0" y="0"/>
          <a:ext cx="0" cy="0"/>
          <a:chOff x="0" y="0"/>
          <a:chExt cx="0" cy="0"/>
        </a:xfrm>
      </p:grpSpPr>
      <p:sp>
        <p:nvSpPr>
          <p:cNvPr id="213" name="Google Shape;213;p17"/>
          <p:cNvSpPr/>
          <p:nvPr/>
        </p:nvSpPr>
        <p:spPr>
          <a:xfrm>
            <a:off x="1" y="1018812"/>
            <a:ext cx="18288000" cy="5211820"/>
          </a:xfrm>
          <a:custGeom>
            <a:avLst/>
            <a:gdLst/>
            <a:ahLst/>
            <a:cxnLst/>
            <a:rect l="l" t="t" r="r" b="b"/>
            <a:pathLst>
              <a:path w="6128839" h="1746632" extrusionOk="0">
                <a:moveTo>
                  <a:pt x="0" y="0"/>
                </a:moveTo>
                <a:lnTo>
                  <a:pt x="6128839" y="0"/>
                </a:lnTo>
                <a:lnTo>
                  <a:pt x="6128839" y="1746632"/>
                </a:lnTo>
                <a:lnTo>
                  <a:pt x="0" y="1746632"/>
                </a:lnTo>
                <a:close/>
              </a:path>
            </a:pathLst>
          </a:custGeom>
          <a:solidFill>
            <a:srgbClr val="BBDAE0"/>
          </a:solidFill>
          <a:ln>
            <a:noFill/>
          </a:ln>
        </p:spPr>
      </p:sp>
      <p:cxnSp>
        <p:nvCxnSpPr>
          <p:cNvPr id="216" name="Google Shape;216;p17"/>
          <p:cNvCxnSpPr/>
          <p:nvPr/>
        </p:nvCxnSpPr>
        <p:spPr>
          <a:xfrm>
            <a:off x="7470229" y="9983443"/>
            <a:ext cx="3023491" cy="0"/>
          </a:xfrm>
          <a:prstGeom prst="straightConnector1">
            <a:avLst/>
          </a:prstGeom>
          <a:noFill/>
          <a:ln w="19050" cap="flat" cmpd="sng">
            <a:solidFill>
              <a:srgbClr val="157E90"/>
            </a:solidFill>
            <a:prstDash val="solid"/>
            <a:round/>
            <a:headEnd type="none" w="sm" len="sm"/>
            <a:tailEnd type="none" w="sm" len="sm"/>
          </a:ln>
        </p:spPr>
      </p:cxnSp>
      <p:grpSp>
        <p:nvGrpSpPr>
          <p:cNvPr id="217" name="Google Shape;217;p17"/>
          <p:cNvGrpSpPr/>
          <p:nvPr/>
        </p:nvGrpSpPr>
        <p:grpSpPr>
          <a:xfrm>
            <a:off x="15941078" y="8876774"/>
            <a:ext cx="1475599" cy="763052"/>
            <a:chOff x="0" y="0"/>
            <a:chExt cx="1571802" cy="812800"/>
          </a:xfrm>
        </p:grpSpPr>
        <p:sp>
          <p:nvSpPr>
            <p:cNvPr id="218" name="Google Shape;218;p17"/>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19" name="Google Shape;219;p17"/>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17"/>
          <p:cNvSpPr txBox="1"/>
          <p:nvPr/>
        </p:nvSpPr>
        <p:spPr>
          <a:xfrm>
            <a:off x="848544" y="-207480"/>
            <a:ext cx="13887873" cy="12187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600" dirty="0" smtClean="0">
                <a:solidFill>
                  <a:srgbClr val="3A3E39"/>
                </a:solidFill>
                <a:latin typeface="Playfair Display"/>
                <a:ea typeface="Playfair Display"/>
                <a:cs typeface="Playfair Display"/>
                <a:sym typeface="Playfair Display"/>
              </a:rPr>
              <a:t>Evaluation Metrics</a:t>
            </a:r>
            <a:endParaRPr sz="6600" dirty="0">
              <a:latin typeface="Playfair Display"/>
              <a:ea typeface="Playfair Display"/>
              <a:cs typeface="Playfair Display"/>
              <a:sym typeface="Playfair Display"/>
            </a:endParaRPr>
          </a:p>
        </p:txBody>
      </p:sp>
      <p:grpSp>
        <p:nvGrpSpPr>
          <p:cNvPr id="222" name="Google Shape;222;p17"/>
          <p:cNvGrpSpPr/>
          <p:nvPr/>
        </p:nvGrpSpPr>
        <p:grpSpPr>
          <a:xfrm>
            <a:off x="8719680" y="1957425"/>
            <a:ext cx="2174972" cy="481020"/>
            <a:chOff x="0" y="-200031"/>
            <a:chExt cx="2899961" cy="641359"/>
          </a:xfrm>
        </p:grpSpPr>
        <p:sp>
          <p:nvSpPr>
            <p:cNvPr id="223" name="Google Shape;223;p17"/>
            <p:cNvSpPr txBox="1"/>
            <p:nvPr/>
          </p:nvSpPr>
          <p:spPr>
            <a:xfrm>
              <a:off x="699461" y="-200031"/>
              <a:ext cx="2200500" cy="402161"/>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endParaRPr dirty="0">
                <a:latin typeface="Playfair Display"/>
                <a:ea typeface="Playfair Display"/>
                <a:cs typeface="Playfair Display"/>
                <a:sym typeface="Playfair Display"/>
              </a:endParaRPr>
            </a:p>
          </p:txBody>
        </p:sp>
        <p:sp>
          <p:nvSpPr>
            <p:cNvPr id="224" name="Google Shape;224;p17"/>
            <p:cNvSpPr txBox="1"/>
            <p:nvPr/>
          </p:nvSpPr>
          <p:spPr>
            <a:xfrm>
              <a:off x="0" y="39167"/>
              <a:ext cx="699453"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pic>
        <p:nvPicPr>
          <p:cNvPr id="7170" name="Picture 6" descr="WhatsApp Image 2025-03-11 at 11.42.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36" y="1172325"/>
            <a:ext cx="5932063" cy="5000144"/>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7" descr="WhatsApp Image 2025-03-11 at 12.15.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3920" y="960895"/>
            <a:ext cx="5396056" cy="51493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596706" y="6391642"/>
            <a:ext cx="719577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a:buClrTx/>
              <a:buFontTx/>
              <a:buChar char="•"/>
            </a:pPr>
            <a:r>
              <a:rPr lang="en-US" altLang="en-US" sz="2400" b="1" dirty="0">
                <a:latin typeface="Times New Roman" panose="02020603050405020304" pitchFamily="18" charset="0"/>
                <a:cs typeface="Times New Roman" panose="02020603050405020304" pitchFamily="18" charset="0"/>
              </a:rPr>
              <a:t>Training vs Validation Loss chart</a:t>
            </a:r>
            <a:r>
              <a:rPr lang="en-US" altLang="en-US" sz="2400" dirty="0">
                <a:latin typeface="Times New Roman" panose="02020603050405020304" pitchFamily="18" charset="0"/>
                <a:cs typeface="Times New Roman" panose="02020603050405020304" pitchFamily="18" charset="0"/>
              </a:rPr>
              <a:t> shows how well the model is learning and how it performs on unseen data. The </a:t>
            </a:r>
            <a:r>
              <a:rPr lang="en-US" altLang="en-US" sz="2400" b="1" dirty="0">
                <a:latin typeface="Times New Roman" panose="02020603050405020304" pitchFamily="18" charset="0"/>
                <a:cs typeface="Times New Roman" panose="02020603050405020304" pitchFamily="18" charset="0"/>
              </a:rPr>
              <a:t>training loss (red line)</a:t>
            </a:r>
            <a:r>
              <a:rPr lang="en-US" altLang="en-US" sz="2400" dirty="0">
                <a:latin typeface="Times New Roman" panose="02020603050405020304" pitchFamily="18" charset="0"/>
                <a:cs typeface="Times New Roman" panose="02020603050405020304" pitchFamily="18" charset="0"/>
              </a:rPr>
              <a:t> decreases steadily, indicating that the model is learning from the training images. However, the </a:t>
            </a:r>
            <a:r>
              <a:rPr lang="en-US" altLang="en-US" sz="2400" b="1" dirty="0">
                <a:latin typeface="Times New Roman" panose="02020603050405020304" pitchFamily="18" charset="0"/>
                <a:cs typeface="Times New Roman" panose="02020603050405020304" pitchFamily="18" charset="0"/>
              </a:rPr>
              <a:t>validation loss (blue line)</a:t>
            </a:r>
            <a:r>
              <a:rPr lang="en-US" altLang="en-US" sz="2400" dirty="0">
                <a:latin typeface="Times New Roman" panose="02020603050405020304" pitchFamily="18" charset="0"/>
                <a:cs typeface="Times New Roman" panose="02020603050405020304" pitchFamily="18" charset="0"/>
              </a:rPr>
              <a:t> fluctuates and increases after some point, which is a sign of </a:t>
            </a:r>
            <a:r>
              <a:rPr lang="en-US" altLang="en-US" sz="2400" b="1" dirty="0">
                <a:latin typeface="Times New Roman" panose="02020603050405020304" pitchFamily="18" charset="0"/>
                <a:cs typeface="Times New Roman" panose="02020603050405020304" pitchFamily="18" charset="0"/>
              </a:rPr>
              <a:t>overfitting</a:t>
            </a:r>
            <a:r>
              <a:rPr lang="en-US" altLang="en-US" sz="2400" dirty="0">
                <a:latin typeface="Times New Roman" panose="02020603050405020304" pitchFamily="18" charset="0"/>
                <a:cs typeface="Times New Roman" panose="02020603050405020304" pitchFamily="18" charset="0"/>
              </a:rPr>
              <a:t>  the model is memorizing the training data instead of learning patterns that would help it perform well on new, unseen images.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2400" b="0" i="0" u="none" strike="noStrike" cap="none" normalizeH="0" baseline="0" dirty="0" smtClean="0">
              <a:ln>
                <a:noFill/>
              </a:ln>
              <a:effectLst/>
            </a:endParaRPr>
          </a:p>
        </p:txBody>
      </p:sp>
      <p:sp>
        <p:nvSpPr>
          <p:cNvPr id="3" name="Rectangle 4"/>
          <p:cNvSpPr>
            <a:spLocks noChangeArrowheads="1"/>
          </p:cNvSpPr>
          <p:nvPr/>
        </p:nvSpPr>
        <p:spPr bwMode="auto">
          <a:xfrm>
            <a:off x="457200" y="47926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p:cNvSpPr>
            <a:spLocks noChangeArrowheads="1"/>
          </p:cNvSpPr>
          <p:nvPr/>
        </p:nvSpPr>
        <p:spPr bwMode="auto">
          <a:xfrm>
            <a:off x="8719680" y="7225573"/>
            <a:ext cx="2744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2000" b="0" i="0" u="none" strike="noStrike" cap="none" normalizeH="0" baseline="0" dirty="0" smtClean="0">
              <a:ln>
                <a:noFill/>
              </a:ln>
              <a:solidFill>
                <a:schemeClr val="tx1"/>
              </a:solidFill>
              <a:effectLst/>
            </a:endParaRPr>
          </a:p>
        </p:txBody>
      </p:sp>
      <p:sp>
        <p:nvSpPr>
          <p:cNvPr id="5" name="Rectangle 4"/>
          <p:cNvSpPr/>
          <p:nvPr/>
        </p:nvSpPr>
        <p:spPr>
          <a:xfrm>
            <a:off x="8719680" y="6514061"/>
            <a:ext cx="9144000" cy="2677656"/>
          </a:xfrm>
          <a:prstGeom prst="rect">
            <a:avLst/>
          </a:prstGeom>
        </p:spPr>
        <p:txBody>
          <a:bodyPr>
            <a:spAutoFit/>
          </a:bodyPr>
          <a:lstStyle/>
          <a:p>
            <a:pPr algn="just"/>
            <a:r>
              <a:rPr lang="en-US" sz="2400" b="1" dirty="0">
                <a:latin typeface="Times New Roman" panose="02020603050405020304" pitchFamily="18" charset="0"/>
                <a:cs typeface="Times New Roman" panose="02020603050405020304" pitchFamily="18" charset="0"/>
              </a:rPr>
              <a:t>Training vs Validation Accuracy chart</a:t>
            </a:r>
            <a:r>
              <a:rPr lang="en-US" sz="2400" dirty="0">
                <a:latin typeface="Times New Roman" panose="02020603050405020304" pitchFamily="18" charset="0"/>
                <a:cs typeface="Times New Roman" panose="02020603050405020304" pitchFamily="18" charset="0"/>
              </a:rPr>
              <a:t> tracks how accurately the model predicts both training and unseen images. The </a:t>
            </a:r>
            <a:r>
              <a:rPr lang="en-US" sz="2400" b="1" dirty="0">
                <a:latin typeface="Times New Roman" panose="02020603050405020304" pitchFamily="18" charset="0"/>
                <a:cs typeface="Times New Roman" panose="02020603050405020304" pitchFamily="18" charset="0"/>
              </a:rPr>
              <a:t>training accuracy (red line)</a:t>
            </a:r>
            <a:r>
              <a:rPr lang="en-US" sz="2400" dirty="0">
                <a:latin typeface="Times New Roman" panose="02020603050405020304" pitchFamily="18" charset="0"/>
                <a:cs typeface="Times New Roman" panose="02020603050405020304" pitchFamily="18" charset="0"/>
              </a:rPr>
              <a:t> steadily improves, showing the model is learning to classify the training images correctly. However, the </a:t>
            </a:r>
            <a:r>
              <a:rPr lang="en-US" sz="2400" b="1" dirty="0">
                <a:latin typeface="Times New Roman" panose="02020603050405020304" pitchFamily="18" charset="0"/>
                <a:cs typeface="Times New Roman" panose="02020603050405020304" pitchFamily="18" charset="0"/>
              </a:rPr>
              <a:t>validation accuracy (blue line)</a:t>
            </a:r>
            <a:r>
              <a:rPr lang="en-US" sz="2400" dirty="0">
                <a:latin typeface="Times New Roman" panose="02020603050405020304" pitchFamily="18" charset="0"/>
                <a:cs typeface="Times New Roman" panose="02020603050405020304" pitchFamily="18" charset="0"/>
              </a:rPr>
              <a:t> fluctuates after some initial improvement, indicating that the model struggles to maintain consistent performance on new images, suggesting it may be </a:t>
            </a:r>
            <a:r>
              <a:rPr lang="en-US" sz="2400" b="1" dirty="0">
                <a:latin typeface="Times New Roman" panose="02020603050405020304" pitchFamily="18" charset="0"/>
                <a:cs typeface="Times New Roman" panose="02020603050405020304" pitchFamily="18" charset="0"/>
              </a:rPr>
              <a:t>overfitting</a:t>
            </a:r>
            <a:r>
              <a:rPr lang="en-US" sz="2400" dirty="0">
                <a:latin typeface="Times New Roman" panose="02020603050405020304" pitchFamily="18" charset="0"/>
                <a:cs typeface="Times New Roman" panose="02020603050405020304" pitchFamily="18" charset="0"/>
              </a:rPr>
              <a:t> to the training data.</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300" y="0"/>
            <a:ext cx="15019800" cy="1143000"/>
          </a:xfrm>
        </p:spPr>
        <p:txBody>
          <a:bodyPr>
            <a:normAutofit fontScale="90000"/>
          </a:bodyPr>
          <a:lstStyle/>
          <a:p>
            <a:r>
              <a:rPr lang="en-GB" dirty="0" smtClean="0"/>
              <a:t>How CNN Works?</a:t>
            </a:r>
            <a:endParaRPr lang="en-IN" dirty="0"/>
          </a:p>
        </p:txBody>
      </p:sp>
      <p:pic>
        <p:nvPicPr>
          <p:cNvPr id="11" name="Picture 10"/>
          <p:cNvPicPr>
            <a:picLocks noChangeAspect="1"/>
          </p:cNvPicPr>
          <p:nvPr/>
        </p:nvPicPr>
        <p:blipFill>
          <a:blip r:embed="rId2"/>
          <a:stretch>
            <a:fillRect/>
          </a:stretch>
        </p:blipFill>
        <p:spPr>
          <a:xfrm>
            <a:off x="626250" y="2176462"/>
            <a:ext cx="9498670" cy="7018338"/>
          </a:xfrm>
          <a:prstGeom prst="rect">
            <a:avLst/>
          </a:prstGeom>
        </p:spPr>
      </p:pic>
      <p:pic>
        <p:nvPicPr>
          <p:cNvPr id="16" name="Picture 15"/>
          <p:cNvPicPr>
            <a:picLocks noChangeAspect="1"/>
          </p:cNvPicPr>
          <p:nvPr/>
        </p:nvPicPr>
        <p:blipFill>
          <a:blip r:embed="rId3"/>
          <a:stretch>
            <a:fillRect/>
          </a:stretch>
        </p:blipFill>
        <p:spPr>
          <a:xfrm>
            <a:off x="11280774" y="2069896"/>
            <a:ext cx="5457825" cy="7124904"/>
          </a:xfrm>
          <a:prstGeom prst="rect">
            <a:avLst/>
          </a:prstGeom>
        </p:spPr>
      </p:pic>
    </p:spTree>
    <p:extLst>
      <p:ext uri="{BB962C8B-B14F-4D97-AF65-F5344CB8AC3E}">
        <p14:creationId xmlns:p14="http://schemas.microsoft.com/office/powerpoint/2010/main" val="1694296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44"/>
        <p:cNvGrpSpPr/>
        <p:nvPr/>
      </p:nvGrpSpPr>
      <p:grpSpPr>
        <a:xfrm>
          <a:off x="0" y="0"/>
          <a:ext cx="0" cy="0"/>
          <a:chOff x="0" y="0"/>
          <a:chExt cx="0" cy="0"/>
        </a:xfrm>
      </p:grpSpPr>
      <p:grpSp>
        <p:nvGrpSpPr>
          <p:cNvPr id="145" name="Google Shape;145;p14"/>
          <p:cNvGrpSpPr/>
          <p:nvPr/>
        </p:nvGrpSpPr>
        <p:grpSpPr>
          <a:xfrm>
            <a:off x="-96560" y="-257230"/>
            <a:ext cx="2495204" cy="10819931"/>
            <a:chOff x="0" y="-57150"/>
            <a:chExt cx="1951584" cy="3626073"/>
          </a:xfrm>
        </p:grpSpPr>
        <p:sp>
          <p:nvSpPr>
            <p:cNvPr id="146" name="Google Shape;146;p14"/>
            <p:cNvSpPr/>
            <p:nvPr/>
          </p:nvSpPr>
          <p:spPr>
            <a:xfrm>
              <a:off x="0" y="0"/>
              <a:ext cx="1951584" cy="3568923"/>
            </a:xfrm>
            <a:custGeom>
              <a:avLst/>
              <a:gdLst/>
              <a:ahLst/>
              <a:cxnLst/>
              <a:rect l="l" t="t" r="r" b="b"/>
              <a:pathLst>
                <a:path w="1951584" h="3568923" extrusionOk="0">
                  <a:moveTo>
                    <a:pt x="0" y="0"/>
                  </a:moveTo>
                  <a:lnTo>
                    <a:pt x="1951584" y="0"/>
                  </a:lnTo>
                  <a:lnTo>
                    <a:pt x="1951584" y="3568923"/>
                  </a:lnTo>
                  <a:lnTo>
                    <a:pt x="0" y="3568923"/>
                  </a:lnTo>
                  <a:close/>
                </a:path>
              </a:pathLst>
            </a:custGeom>
            <a:solidFill>
              <a:srgbClr val="A9A9A9"/>
            </a:solidFill>
            <a:ln>
              <a:noFill/>
            </a:ln>
          </p:spPr>
        </p:sp>
        <p:sp>
          <p:nvSpPr>
            <p:cNvPr id="147" name="Google Shape;147;p14"/>
            <p:cNvSpPr txBox="1"/>
            <p:nvPr/>
          </p:nvSpPr>
          <p:spPr>
            <a:xfrm>
              <a:off x="0" y="-57150"/>
              <a:ext cx="1951584" cy="362607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14"/>
          <p:cNvSpPr txBox="1"/>
          <p:nvPr/>
        </p:nvSpPr>
        <p:spPr>
          <a:xfrm>
            <a:off x="5753100" y="-136409"/>
            <a:ext cx="12181982" cy="1168012"/>
          </a:xfrm>
          <a:prstGeom prst="rect">
            <a:avLst/>
          </a:prstGeom>
          <a:noFill/>
          <a:ln>
            <a:noFill/>
          </a:ln>
        </p:spPr>
        <p:txBody>
          <a:bodyPr spcFirstLastPara="1" wrap="square" lIns="0" tIns="0" rIns="0" bIns="0" anchor="t" anchorCtr="0">
            <a:spAutoFit/>
          </a:bodyPr>
          <a:lstStyle/>
          <a:p>
            <a:pPr lvl="0">
              <a:lnSpc>
                <a:spcPct val="115000"/>
              </a:lnSpc>
            </a:pPr>
            <a:r>
              <a:rPr lang="en-GB" sz="6600" dirty="0" smtClean="0">
                <a:latin typeface="Playfair Display"/>
                <a:ea typeface="Playfair Display"/>
                <a:cs typeface="Playfair Display"/>
                <a:sym typeface="Playfair Display"/>
              </a:rPr>
              <a:t>Development </a:t>
            </a:r>
            <a:r>
              <a:rPr lang="en-US" sz="6600" dirty="0" smtClean="0">
                <a:latin typeface="Playfair Display" panose="020B0604020202020204" charset="0"/>
              </a:rPr>
              <a:t>Strategy:</a:t>
            </a:r>
            <a:endParaRPr sz="6600" dirty="0">
              <a:latin typeface="Playfair Display" panose="020B0604020202020204" charset="0"/>
              <a:ea typeface="Playfair Display"/>
              <a:cs typeface="Playfair Display"/>
              <a:sym typeface="Playfair Display"/>
            </a:endParaRPr>
          </a:p>
        </p:txBody>
      </p:sp>
      <p:cxnSp>
        <p:nvCxnSpPr>
          <p:cNvPr id="150" name="Google Shape;150;p14"/>
          <p:cNvCxnSpPr/>
          <p:nvPr/>
        </p:nvCxnSpPr>
        <p:spPr>
          <a:xfrm>
            <a:off x="11731034" y="9744622"/>
            <a:ext cx="3023491" cy="0"/>
          </a:xfrm>
          <a:prstGeom prst="straightConnector1">
            <a:avLst/>
          </a:prstGeom>
          <a:noFill/>
          <a:ln w="19050" cap="flat" cmpd="sng">
            <a:solidFill>
              <a:srgbClr val="157E90"/>
            </a:solidFill>
            <a:prstDash val="solid"/>
            <a:round/>
            <a:headEnd type="none" w="sm" len="sm"/>
            <a:tailEnd type="none" w="sm" len="sm"/>
          </a:ln>
        </p:spPr>
      </p:cxnSp>
      <p:grpSp>
        <p:nvGrpSpPr>
          <p:cNvPr id="151" name="Google Shape;151;p14"/>
          <p:cNvGrpSpPr/>
          <p:nvPr/>
        </p:nvGrpSpPr>
        <p:grpSpPr>
          <a:xfrm>
            <a:off x="15941078" y="8876774"/>
            <a:ext cx="1475599" cy="763052"/>
            <a:chOff x="0" y="0"/>
            <a:chExt cx="1571802" cy="812800"/>
          </a:xfrm>
        </p:grpSpPr>
        <p:sp>
          <p:nvSpPr>
            <p:cNvPr id="152" name="Google Shape;152;p14"/>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3" name="Google Shape;153;p14"/>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14"/>
          <p:cNvGrpSpPr/>
          <p:nvPr/>
        </p:nvGrpSpPr>
        <p:grpSpPr>
          <a:xfrm>
            <a:off x="182358" y="9505886"/>
            <a:ext cx="10278642" cy="1943099"/>
            <a:chOff x="0" y="-57150"/>
            <a:chExt cx="3444671" cy="651189"/>
          </a:xfrm>
        </p:grpSpPr>
        <p:sp>
          <p:nvSpPr>
            <p:cNvPr id="155" name="Google Shape;155;p14"/>
            <p:cNvSpPr/>
            <p:nvPr/>
          </p:nvSpPr>
          <p:spPr>
            <a:xfrm>
              <a:off x="0" y="0"/>
              <a:ext cx="3444671" cy="594039"/>
            </a:xfrm>
            <a:custGeom>
              <a:avLst/>
              <a:gdLst/>
              <a:ahLst/>
              <a:cxnLst/>
              <a:rect l="l" t="t" r="r" b="b"/>
              <a:pathLst>
                <a:path w="3444671" h="594039" extrusionOk="0">
                  <a:moveTo>
                    <a:pt x="0" y="0"/>
                  </a:moveTo>
                  <a:lnTo>
                    <a:pt x="3444671" y="0"/>
                  </a:lnTo>
                  <a:lnTo>
                    <a:pt x="3444671" y="594039"/>
                  </a:lnTo>
                  <a:lnTo>
                    <a:pt x="0" y="594039"/>
                  </a:lnTo>
                  <a:close/>
                </a:path>
              </a:pathLst>
            </a:custGeom>
            <a:solidFill>
              <a:srgbClr val="BBDAE0"/>
            </a:solidFill>
            <a:ln>
              <a:noFill/>
            </a:ln>
          </p:spPr>
        </p:sp>
        <p:sp>
          <p:nvSpPr>
            <p:cNvPr id="156" name="Google Shape;156;p14"/>
            <p:cNvSpPr txBox="1"/>
            <p:nvPr/>
          </p:nvSpPr>
          <p:spPr>
            <a:xfrm>
              <a:off x="0" y="-57150"/>
              <a:ext cx="3444671" cy="6511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Rectangle 1"/>
          <p:cNvSpPr>
            <a:spLocks noChangeArrowheads="1"/>
          </p:cNvSpPr>
          <p:nvPr/>
        </p:nvSpPr>
        <p:spPr bwMode="auto">
          <a:xfrm>
            <a:off x="3687011" y="1449342"/>
            <a:ext cx="12915900" cy="812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chemeClr val="tx1"/>
                </a:solidFill>
                <a:effectLst/>
                <a:latin typeface="+mn-lt"/>
              </a:rPr>
              <a:t>Deployment Strategy &amp; Working</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i="0" u="none" strike="noStrike" cap="none" normalizeH="0" baseline="0" dirty="0" smtClean="0">
                <a:ln>
                  <a:noFill/>
                </a:ln>
                <a:solidFill>
                  <a:schemeClr val="tx1"/>
                </a:solidFill>
                <a:effectLst/>
                <a:latin typeface="+mn-lt"/>
              </a:rPr>
              <a:t>Cloud Hosting: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Model hosted on Google </a:t>
            </a:r>
            <a:r>
              <a:rPr kumimoji="0" lang="en-US" altLang="en-US" sz="2400" i="0" u="none" strike="noStrike" cap="none" normalizeH="0" baseline="0" dirty="0" err="1" smtClean="0">
                <a:ln>
                  <a:noFill/>
                </a:ln>
                <a:solidFill>
                  <a:schemeClr val="tx1"/>
                </a:solidFill>
                <a:effectLst/>
                <a:latin typeface="+mn-lt"/>
              </a:rPr>
              <a:t>Colab</a:t>
            </a:r>
            <a:r>
              <a:rPr kumimoji="0" lang="en-US" altLang="en-US" sz="2400" i="0" u="none" strike="noStrike" cap="none" normalizeH="0" baseline="0" dirty="0" smtClean="0">
                <a:ln>
                  <a:noFill/>
                </a:ln>
                <a:solidFill>
                  <a:schemeClr val="tx1"/>
                </a:solidFill>
                <a:effectLst/>
                <a:latin typeface="+mn-lt"/>
              </a:rPr>
              <a:t> for scalability and faster processing.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i="0" u="none" strike="noStrike" cap="none" normalizeH="0" baseline="0" dirty="0" smtClean="0">
                <a:ln>
                  <a:noFill/>
                </a:ln>
                <a:solidFill>
                  <a:schemeClr val="tx1"/>
                </a:solidFill>
                <a:effectLst/>
                <a:latin typeface="+mn-lt"/>
              </a:rPr>
              <a:t>Flask-Based Deployment: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Flask is used to create a web-based interface for eye disease prediction.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i="0" u="none" strike="noStrike" cap="none" normalizeH="0" baseline="0" dirty="0" smtClean="0">
                <a:ln>
                  <a:noFill/>
                </a:ln>
                <a:solidFill>
                  <a:schemeClr val="tx1"/>
                </a:solidFill>
                <a:effectLst/>
                <a:latin typeface="+mn-lt"/>
              </a:rPr>
              <a:t>Model Loading: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CNN model (.h5 file) loaded into Flask using </a:t>
            </a:r>
            <a:r>
              <a:rPr kumimoji="0" lang="en-US" altLang="en-US" sz="2400" i="0" u="none" strike="noStrike" cap="none" normalizeH="0" baseline="0" dirty="0" err="1" smtClean="0">
                <a:ln>
                  <a:noFill/>
                </a:ln>
                <a:solidFill>
                  <a:schemeClr val="tx1"/>
                </a:solidFill>
                <a:effectLst/>
                <a:latin typeface="+mn-lt"/>
              </a:rPr>
              <a:t>TensorFlow</a:t>
            </a:r>
            <a:r>
              <a:rPr kumimoji="0" lang="en-US" altLang="en-US" sz="2400" i="0" u="none" strike="noStrike" cap="none" normalizeH="0" baseline="0" dirty="0" smtClean="0">
                <a:ln>
                  <a:noFill/>
                </a:ln>
                <a:solidFill>
                  <a:schemeClr val="tx1"/>
                </a:solidFill>
                <a:effectLst/>
                <a:latin typeface="+mn-lt"/>
              </a:rPr>
              <a:t>/</a:t>
            </a:r>
            <a:r>
              <a:rPr kumimoji="0" lang="en-US" altLang="en-US" sz="2400" i="0" u="none" strike="noStrike" cap="none" normalizeH="0" baseline="0" dirty="0" err="1" smtClean="0">
                <a:ln>
                  <a:noFill/>
                </a:ln>
                <a:solidFill>
                  <a:schemeClr val="tx1"/>
                </a:solidFill>
                <a:effectLst/>
                <a:latin typeface="+mn-lt"/>
              </a:rPr>
              <a:t>Keras</a:t>
            </a:r>
            <a:r>
              <a:rPr kumimoji="0" lang="en-US" altLang="en-US" sz="2400" i="0" u="none" strike="noStrike" cap="none" normalizeH="0" baseline="0" dirty="0" smtClean="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Classifies uploaded eye images into four disease categories.</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smtClean="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i="0" u="none" strike="noStrike" cap="none" normalizeH="0" baseline="0" dirty="0" smtClean="0">
                <a:ln>
                  <a:noFill/>
                </a:ln>
                <a:solidFill>
                  <a:schemeClr val="tx1"/>
                </a:solidFill>
                <a:effectLst/>
                <a:latin typeface="+mn-lt"/>
              </a:rPr>
              <a:t>Web Interface Development: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Built using HTML, CSS, JavaScript for user-friendly image upload.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i="0" u="none" strike="noStrike" cap="none" normalizeH="0" baseline="0" dirty="0" smtClean="0">
                <a:ln>
                  <a:noFill/>
                </a:ln>
                <a:solidFill>
                  <a:schemeClr val="tx1"/>
                </a:solidFill>
                <a:effectLst/>
                <a:latin typeface="+mn-lt"/>
              </a:rPr>
              <a:t>Image Processing &amp; Prediction: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Uploaded image is resized, normalized, and processed before classification.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Model returns disease category with a confidence score.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i="0" u="none" strike="noStrike" cap="none" normalizeH="0" baseline="0" dirty="0" smtClean="0">
                <a:ln>
                  <a:noFill/>
                </a:ln>
                <a:solidFill>
                  <a:schemeClr val="tx1"/>
                </a:solidFill>
                <a:effectLst/>
                <a:latin typeface="+mn-lt"/>
              </a:rPr>
              <a:t>Results &amp; Accessibility: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Prediction displayed on the web interface.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Flask server runs locally or is deployed on cloud for global access.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7" name="Google Shape;190;p16"/>
          <p:cNvPicPr preferRelativeResize="0"/>
          <p:nvPr/>
        </p:nvPicPr>
        <p:blipFill>
          <a:blip r:embed="rId3">
            <a:alphaModFix/>
          </a:blip>
          <a:stretch>
            <a:fillRect/>
          </a:stretch>
        </p:blipFill>
        <p:spPr>
          <a:xfrm>
            <a:off x="14809734" y="4876053"/>
            <a:ext cx="3586354" cy="4677168"/>
          </a:xfrm>
          <a:prstGeom prst="rect">
            <a:avLst/>
          </a:prstGeom>
          <a:noFill/>
          <a:ln>
            <a:noFill/>
          </a:ln>
        </p:spPr>
      </p:pic>
    </p:spTree>
    <p:extLst>
      <p:ext uri="{BB962C8B-B14F-4D97-AF65-F5344CB8AC3E}">
        <p14:creationId xmlns:p14="http://schemas.microsoft.com/office/powerpoint/2010/main" val="1491582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28"/>
        <p:cNvGrpSpPr/>
        <p:nvPr/>
      </p:nvGrpSpPr>
      <p:grpSpPr>
        <a:xfrm>
          <a:off x="0" y="0"/>
          <a:ext cx="0" cy="0"/>
          <a:chOff x="0" y="0"/>
          <a:chExt cx="0" cy="0"/>
        </a:xfrm>
      </p:grpSpPr>
      <p:grpSp>
        <p:nvGrpSpPr>
          <p:cNvPr id="235" name="Google Shape;235;p18"/>
          <p:cNvGrpSpPr/>
          <p:nvPr/>
        </p:nvGrpSpPr>
        <p:grpSpPr>
          <a:xfrm>
            <a:off x="11799730" y="-129636"/>
            <a:ext cx="5242668" cy="10579949"/>
            <a:chOff x="0" y="-57150"/>
            <a:chExt cx="2311222" cy="4664155"/>
          </a:xfrm>
        </p:grpSpPr>
        <p:sp>
          <p:nvSpPr>
            <p:cNvPr id="236" name="Google Shape;236;p18"/>
            <p:cNvSpPr/>
            <p:nvPr/>
          </p:nvSpPr>
          <p:spPr>
            <a:xfrm>
              <a:off x="0" y="0"/>
              <a:ext cx="2311222" cy="4607004"/>
            </a:xfrm>
            <a:custGeom>
              <a:avLst/>
              <a:gdLst/>
              <a:ahLst/>
              <a:cxnLst/>
              <a:rect l="l" t="t" r="r" b="b"/>
              <a:pathLst>
                <a:path w="2311222" h="4607004" extrusionOk="0">
                  <a:moveTo>
                    <a:pt x="0" y="0"/>
                  </a:moveTo>
                  <a:lnTo>
                    <a:pt x="2311222" y="0"/>
                  </a:lnTo>
                  <a:lnTo>
                    <a:pt x="2311222" y="4607004"/>
                  </a:lnTo>
                  <a:lnTo>
                    <a:pt x="0" y="4607004"/>
                  </a:lnTo>
                  <a:close/>
                </a:path>
              </a:pathLst>
            </a:custGeom>
            <a:solidFill>
              <a:srgbClr val="A9A9A9"/>
            </a:solidFill>
            <a:ln>
              <a:noFill/>
            </a:ln>
          </p:spPr>
        </p:sp>
        <p:sp>
          <p:nvSpPr>
            <p:cNvPr id="237" name="Google Shape;237;p18"/>
            <p:cNvSpPr txBox="1"/>
            <p:nvPr/>
          </p:nvSpPr>
          <p:spPr>
            <a:xfrm>
              <a:off x="0" y="-57150"/>
              <a:ext cx="2311222" cy="466415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8" name="Google Shape;238;p18"/>
          <p:cNvPicPr preferRelativeResize="0"/>
          <p:nvPr/>
        </p:nvPicPr>
        <p:blipFill>
          <a:blip r:embed="rId3">
            <a:alphaModFix/>
          </a:blip>
          <a:stretch>
            <a:fillRect/>
          </a:stretch>
        </p:blipFill>
        <p:spPr>
          <a:xfrm>
            <a:off x="11799725" y="1274227"/>
            <a:ext cx="5242775" cy="7711782"/>
          </a:xfrm>
          <a:prstGeom prst="rect">
            <a:avLst/>
          </a:prstGeom>
          <a:noFill/>
          <a:ln>
            <a:noFill/>
          </a:ln>
        </p:spPr>
      </p:pic>
      <p:cxnSp>
        <p:nvCxnSpPr>
          <p:cNvPr id="239" name="Google Shape;239;p18"/>
          <p:cNvCxnSpPr/>
          <p:nvPr/>
        </p:nvCxnSpPr>
        <p:spPr>
          <a:xfrm>
            <a:off x="1028700" y="2409825"/>
            <a:ext cx="3023491" cy="0"/>
          </a:xfrm>
          <a:prstGeom prst="straightConnector1">
            <a:avLst/>
          </a:prstGeom>
          <a:noFill/>
          <a:ln w="19050" cap="flat" cmpd="sng">
            <a:solidFill>
              <a:srgbClr val="157E90"/>
            </a:solidFill>
            <a:prstDash val="solid"/>
            <a:round/>
            <a:headEnd type="none" w="sm" len="sm"/>
            <a:tailEnd type="none" w="sm" len="sm"/>
          </a:ln>
        </p:spPr>
      </p:cxnSp>
      <p:sp>
        <p:nvSpPr>
          <p:cNvPr id="240" name="Google Shape;240;p18"/>
          <p:cNvSpPr txBox="1"/>
          <p:nvPr/>
        </p:nvSpPr>
        <p:spPr>
          <a:xfrm>
            <a:off x="2310799" y="18433"/>
            <a:ext cx="9821100"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dirty="0" smtClean="0">
                <a:solidFill>
                  <a:srgbClr val="3A3E39"/>
                </a:solidFill>
                <a:latin typeface="Playfair Display"/>
                <a:ea typeface="Playfair Display"/>
                <a:cs typeface="Playfair Display"/>
                <a:sym typeface="Playfair Display"/>
              </a:rPr>
              <a:t>Conclusion</a:t>
            </a:r>
            <a:endParaRPr sz="7200" dirty="0">
              <a:latin typeface="Playfair Display"/>
              <a:ea typeface="Playfair Display"/>
              <a:cs typeface="Playfair Display"/>
              <a:sym typeface="Playfair Display"/>
            </a:endParaRPr>
          </a:p>
        </p:txBody>
      </p:sp>
      <p:sp>
        <p:nvSpPr>
          <p:cNvPr id="2" name="Rectangle 1"/>
          <p:cNvSpPr>
            <a:spLocks noChangeArrowheads="1"/>
          </p:cNvSpPr>
          <p:nvPr/>
        </p:nvSpPr>
        <p:spPr bwMode="auto">
          <a:xfrm>
            <a:off x="270237" y="1536949"/>
            <a:ext cx="11529391"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Automated eye disease detection using deep learning marks a major advancement in medical image analysis.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Dataset sourced from </a:t>
            </a:r>
            <a:r>
              <a:rPr kumimoji="0" lang="en-US" altLang="en-US" sz="2400" i="0" u="none" strike="noStrike" cap="none" normalizeH="0" baseline="0" dirty="0" err="1" smtClean="0">
                <a:ln>
                  <a:noFill/>
                </a:ln>
                <a:solidFill>
                  <a:schemeClr val="tx1"/>
                </a:solidFill>
                <a:effectLst/>
                <a:latin typeface="+mn-lt"/>
              </a:rPr>
              <a:t>Kaggle</a:t>
            </a:r>
            <a:r>
              <a:rPr kumimoji="0" lang="en-US" altLang="en-US" sz="2400" i="0" u="none" strike="noStrike" cap="none" normalizeH="0" baseline="0" dirty="0" smtClean="0">
                <a:ln>
                  <a:noFill/>
                </a:ln>
                <a:solidFill>
                  <a:schemeClr val="tx1"/>
                </a:solidFill>
                <a:effectLst/>
                <a:latin typeface="+mn-lt"/>
              </a:rPr>
              <a:t>, categorized into cataract, glaucoma, diabetic retinopathy, and normal cases.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Deep learning models (CNN, </a:t>
            </a:r>
            <a:r>
              <a:rPr kumimoji="0" lang="en-US" altLang="en-US" sz="2400" i="0" u="none" strike="noStrike" cap="none" normalizeH="0" baseline="0" dirty="0" err="1" smtClean="0">
                <a:ln>
                  <a:noFill/>
                </a:ln>
                <a:solidFill>
                  <a:schemeClr val="tx1"/>
                </a:solidFill>
                <a:effectLst/>
                <a:latin typeface="+mn-lt"/>
              </a:rPr>
              <a:t>Xception</a:t>
            </a:r>
            <a:r>
              <a:rPr kumimoji="0" lang="en-US" altLang="en-US" sz="2400" i="0" u="none" strike="noStrike" cap="none" normalizeH="0" baseline="0" dirty="0" smtClean="0">
                <a:ln>
                  <a:noFill/>
                </a:ln>
                <a:solidFill>
                  <a:schemeClr val="tx1"/>
                </a:solidFill>
                <a:effectLst/>
                <a:latin typeface="+mn-lt"/>
              </a:rPr>
              <a:t>, InceptionV3, VGG19) were evaluated for classification accuracy.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CNN achieved the highest accuracy (85%) on the validation set.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The model was deployed using Flask for real-time disease prediction via a user-friendly web application.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This system enhances early detection, aids healthcare professionals, and demonstrates the potential of AI in revolutionizing medical diagnostics.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72"/>
        <p:cNvGrpSpPr/>
        <p:nvPr/>
      </p:nvGrpSpPr>
      <p:grpSpPr>
        <a:xfrm>
          <a:off x="0" y="0"/>
          <a:ext cx="0" cy="0"/>
          <a:chOff x="0" y="0"/>
          <a:chExt cx="0" cy="0"/>
        </a:xfrm>
      </p:grpSpPr>
      <p:sp>
        <p:nvSpPr>
          <p:cNvPr id="277" name="Google Shape;277;p20"/>
          <p:cNvSpPr txBox="1"/>
          <p:nvPr/>
        </p:nvSpPr>
        <p:spPr>
          <a:xfrm>
            <a:off x="1028700" y="1019175"/>
            <a:ext cx="1014270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smtClean="0">
                <a:solidFill>
                  <a:srgbClr val="3A3E39"/>
                </a:solidFill>
                <a:latin typeface="Playfair Display"/>
                <a:ea typeface="Playfair Display"/>
                <a:cs typeface="Playfair Display"/>
                <a:sym typeface="Playfair Display"/>
              </a:rPr>
              <a:t>Limitation</a:t>
            </a:r>
            <a:endParaRPr dirty="0">
              <a:latin typeface="Playfair Display"/>
              <a:ea typeface="Playfair Display"/>
              <a:cs typeface="Playfair Display"/>
              <a:sym typeface="Playfair Display"/>
            </a:endParaRPr>
          </a:p>
        </p:txBody>
      </p:sp>
      <p:cxnSp>
        <p:nvCxnSpPr>
          <p:cNvPr id="282" name="Google Shape;282;p20"/>
          <p:cNvCxnSpPr/>
          <p:nvPr/>
        </p:nvCxnSpPr>
        <p:spPr>
          <a:xfrm>
            <a:off x="1028700" y="2409825"/>
            <a:ext cx="3023491" cy="0"/>
          </a:xfrm>
          <a:prstGeom prst="straightConnector1">
            <a:avLst/>
          </a:prstGeom>
          <a:noFill/>
          <a:ln w="19050" cap="flat" cmpd="sng">
            <a:solidFill>
              <a:srgbClr val="157E90"/>
            </a:solidFill>
            <a:prstDash val="solid"/>
            <a:round/>
            <a:headEnd type="none" w="sm" len="sm"/>
            <a:tailEnd type="none" w="sm" len="sm"/>
          </a:ln>
        </p:spPr>
      </p:cxnSp>
      <p:grpSp>
        <p:nvGrpSpPr>
          <p:cNvPr id="283" name="Google Shape;283;p20"/>
          <p:cNvGrpSpPr/>
          <p:nvPr/>
        </p:nvGrpSpPr>
        <p:grpSpPr>
          <a:xfrm>
            <a:off x="15941078" y="8876774"/>
            <a:ext cx="1475599" cy="763052"/>
            <a:chOff x="0" y="0"/>
            <a:chExt cx="1571802" cy="812800"/>
          </a:xfrm>
        </p:grpSpPr>
        <p:sp>
          <p:nvSpPr>
            <p:cNvPr id="284" name="Google Shape;284;p20"/>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85" name="Google Shape;285;p20"/>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p:cNvSpPr txBox="1"/>
          <p:nvPr/>
        </p:nvSpPr>
        <p:spPr>
          <a:xfrm>
            <a:off x="1371600" y="3314701"/>
            <a:ext cx="15421429" cy="4524315"/>
          </a:xfrm>
          <a:prstGeom prst="rect">
            <a:avLst/>
          </a:prstGeom>
          <a:noFill/>
        </p:spPr>
        <p:txBody>
          <a:bodyPr wrap="square" rtlCol="0">
            <a:spAutoFit/>
          </a:bodyPr>
          <a:lstStyle/>
          <a:p>
            <a:r>
              <a:rPr lang="en-US" sz="2400" b="1" dirty="0">
                <a:latin typeface="+mn-lt"/>
              </a:rPr>
              <a:t>Despite achieving high accuracy, the model has certain limitations:</a:t>
            </a:r>
            <a:endParaRPr lang="en-IN" sz="2400" b="1" dirty="0">
              <a:latin typeface="+mn-lt"/>
            </a:endParaRPr>
          </a:p>
          <a:p>
            <a:pPr lvl="0"/>
            <a:endParaRPr lang="en-US" sz="2400" b="1" dirty="0" smtClean="0">
              <a:latin typeface="+mn-lt"/>
            </a:endParaRPr>
          </a:p>
          <a:p>
            <a:pPr marL="342900" lvl="0" indent="-342900">
              <a:buFont typeface="Wingdings" panose="05000000000000000000" pitchFamily="2" charset="2"/>
              <a:buChar char="v"/>
            </a:pPr>
            <a:r>
              <a:rPr lang="en-US" sz="2400" b="1" dirty="0" smtClean="0">
                <a:latin typeface="+mn-lt"/>
              </a:rPr>
              <a:t>Need </a:t>
            </a:r>
            <a:r>
              <a:rPr lang="en-US" sz="2400" b="1" dirty="0">
                <a:latin typeface="+mn-lt"/>
              </a:rPr>
              <a:t>for Larger Datasets – The performance of deep learning models heavily depends on the quality and diversity of training data. A more extensive and diverse dataset would improve generalization and prevent overfitting</a:t>
            </a:r>
            <a:r>
              <a:rPr lang="en-US" sz="2400" b="1" dirty="0" smtClean="0">
                <a:latin typeface="+mn-lt"/>
              </a:rPr>
              <a:t>.</a:t>
            </a:r>
          </a:p>
          <a:p>
            <a:pPr lvl="0"/>
            <a:endParaRPr lang="en-IN" sz="2400" b="1" dirty="0">
              <a:latin typeface="+mn-lt"/>
            </a:endParaRPr>
          </a:p>
          <a:p>
            <a:pPr marL="342900" lvl="0" indent="-342900" algn="just">
              <a:buFont typeface="Wingdings" panose="05000000000000000000" pitchFamily="2" charset="2"/>
              <a:buChar char="v"/>
            </a:pPr>
            <a:r>
              <a:rPr lang="en-US" sz="2400" b="1" dirty="0">
                <a:latin typeface="+mn-lt"/>
              </a:rPr>
              <a:t>Potential Biases – The model may perform differently across various populations, imaging devices, and healthcare settings due to dataset imbalance. Biases in training data can affect prediction reliability</a:t>
            </a:r>
            <a:r>
              <a:rPr lang="en-US" sz="2400" b="1" dirty="0" smtClean="0">
                <a:latin typeface="+mn-lt"/>
              </a:rPr>
              <a:t>.</a:t>
            </a:r>
          </a:p>
          <a:p>
            <a:pPr lvl="0" algn="just"/>
            <a:endParaRPr lang="en-IN" sz="2400" b="1" dirty="0">
              <a:latin typeface="+mn-lt"/>
            </a:endParaRPr>
          </a:p>
          <a:p>
            <a:pPr marL="342900" indent="-342900">
              <a:buFont typeface="Wingdings" panose="05000000000000000000" pitchFamily="2" charset="2"/>
              <a:buChar char="v"/>
            </a:pPr>
            <a:r>
              <a:rPr lang="en-US" sz="2400" b="1" dirty="0">
                <a:latin typeface="+mn-lt"/>
              </a:rPr>
              <a:t>Limited Interpretability – CNN models are often seen as black boxes, making it difficult for medical professionals to interpret the reasoning behind predictions</a:t>
            </a:r>
            <a:endParaRPr lang="en-IN" sz="2400" b="1" dirty="0">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BDAE0"/>
        </a:solidFill>
        <a:effectLst/>
      </p:bgPr>
    </p:bg>
    <p:spTree>
      <p:nvGrpSpPr>
        <p:cNvPr id="1" name="Shape 398"/>
        <p:cNvGrpSpPr/>
        <p:nvPr/>
      </p:nvGrpSpPr>
      <p:grpSpPr>
        <a:xfrm>
          <a:off x="0" y="0"/>
          <a:ext cx="0" cy="0"/>
          <a:chOff x="0" y="0"/>
          <a:chExt cx="0" cy="0"/>
        </a:xfrm>
      </p:grpSpPr>
      <p:pic>
        <p:nvPicPr>
          <p:cNvPr id="399" name="Google Shape;399;p25"/>
          <p:cNvPicPr preferRelativeResize="0"/>
          <p:nvPr/>
        </p:nvPicPr>
        <p:blipFill>
          <a:blip r:embed="rId3">
            <a:alphaModFix/>
          </a:blip>
          <a:stretch>
            <a:fillRect/>
          </a:stretch>
        </p:blipFill>
        <p:spPr>
          <a:xfrm>
            <a:off x="-152400" y="-169877"/>
            <a:ext cx="20826650" cy="10474351"/>
          </a:xfrm>
          <a:prstGeom prst="rect">
            <a:avLst/>
          </a:prstGeom>
          <a:noFill/>
          <a:ln>
            <a:noFill/>
          </a:ln>
        </p:spPr>
      </p:pic>
      <p:sp>
        <p:nvSpPr>
          <p:cNvPr id="401" name="Google Shape;401;p25"/>
          <p:cNvSpPr txBox="1"/>
          <p:nvPr/>
        </p:nvSpPr>
        <p:spPr>
          <a:xfrm>
            <a:off x="1028700" y="975495"/>
            <a:ext cx="16633200"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solidFill>
                  <a:srgbClr val="3A3E39"/>
                </a:solidFill>
                <a:latin typeface="Playfair Display"/>
                <a:ea typeface="Playfair Display"/>
                <a:cs typeface="Playfair Display"/>
                <a:sym typeface="Playfair Display"/>
              </a:rPr>
              <a:t>Future Scope</a:t>
            </a:r>
            <a:endParaRPr dirty="0">
              <a:latin typeface="Playfair Display"/>
              <a:ea typeface="Playfair Display"/>
              <a:cs typeface="Playfair Display"/>
              <a:sym typeface="Playfair Display"/>
            </a:endParaRPr>
          </a:p>
        </p:txBody>
      </p:sp>
      <p:cxnSp>
        <p:nvCxnSpPr>
          <p:cNvPr id="402" name="Google Shape;402;p25"/>
          <p:cNvCxnSpPr/>
          <p:nvPr/>
        </p:nvCxnSpPr>
        <p:spPr>
          <a:xfrm>
            <a:off x="1028700" y="2213745"/>
            <a:ext cx="3023491" cy="0"/>
          </a:xfrm>
          <a:prstGeom prst="straightConnector1">
            <a:avLst/>
          </a:prstGeom>
          <a:noFill/>
          <a:ln w="19050" cap="flat" cmpd="sng">
            <a:solidFill>
              <a:srgbClr val="157E90"/>
            </a:solidFill>
            <a:prstDash val="solid"/>
            <a:round/>
            <a:headEnd type="none" w="sm" len="sm"/>
            <a:tailEnd type="none" w="sm" len="sm"/>
          </a:ln>
        </p:spPr>
      </p:cxnSp>
      <p:grpSp>
        <p:nvGrpSpPr>
          <p:cNvPr id="403" name="Google Shape;403;p25"/>
          <p:cNvGrpSpPr/>
          <p:nvPr/>
        </p:nvGrpSpPr>
        <p:grpSpPr>
          <a:xfrm>
            <a:off x="15941078" y="8876774"/>
            <a:ext cx="1475599" cy="763052"/>
            <a:chOff x="0" y="0"/>
            <a:chExt cx="1571802" cy="812800"/>
          </a:xfrm>
        </p:grpSpPr>
        <p:sp>
          <p:nvSpPr>
            <p:cNvPr id="404" name="Google Shape;404;p25"/>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405" name="Google Shape;405;p25"/>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p:cNvSpPr txBox="1"/>
          <p:nvPr/>
        </p:nvSpPr>
        <p:spPr>
          <a:xfrm>
            <a:off x="1028700" y="2659687"/>
            <a:ext cx="13045109" cy="6217087"/>
          </a:xfrm>
          <a:prstGeom prst="rect">
            <a:avLst/>
          </a:prstGeom>
          <a:noFill/>
        </p:spPr>
        <p:txBody>
          <a:bodyPr wrap="square" rtlCol="0">
            <a:spAutoFit/>
          </a:bodyPr>
          <a:lstStyle/>
          <a:p>
            <a:r>
              <a:rPr lang="en-US" sz="2400" b="1" dirty="0"/>
              <a:t>Future Scope</a:t>
            </a:r>
            <a:endParaRPr lang="en-IN" sz="2400" b="1" dirty="0"/>
          </a:p>
          <a:p>
            <a:r>
              <a:rPr lang="en-US" sz="2400" i="1" dirty="0"/>
              <a:t>Future Improvements	</a:t>
            </a:r>
            <a:endParaRPr lang="en-IN" sz="2400" b="1" i="1" dirty="0"/>
          </a:p>
          <a:p>
            <a:r>
              <a:rPr lang="en-US" sz="2400" dirty="0"/>
              <a:t>To enhance the model’s effectiveness and scalability, the following improvements are proposed:</a:t>
            </a:r>
            <a:endParaRPr lang="en-IN" sz="2400" dirty="0"/>
          </a:p>
          <a:p>
            <a:pPr lvl="0"/>
            <a:r>
              <a:rPr lang="en-US" sz="2400" b="1" dirty="0"/>
              <a:t>Integration with Real-Time Diagnostic Systems</a:t>
            </a:r>
            <a:r>
              <a:rPr lang="en-US" sz="2400" dirty="0"/>
              <a:t> – Connecting the model with </a:t>
            </a:r>
            <a:r>
              <a:rPr lang="en-US" sz="2400" b="1" dirty="0"/>
              <a:t>hospital diagnostic tools</a:t>
            </a:r>
            <a:r>
              <a:rPr lang="en-US" sz="2400" dirty="0"/>
              <a:t> and </a:t>
            </a:r>
            <a:r>
              <a:rPr lang="en-US" sz="2400" b="1" dirty="0"/>
              <a:t>electronic health records (EHRs)</a:t>
            </a:r>
            <a:r>
              <a:rPr lang="en-US" sz="2400" dirty="0"/>
              <a:t> will enable </a:t>
            </a:r>
            <a:r>
              <a:rPr lang="en-US" sz="2400" b="1" dirty="0"/>
              <a:t>real-time clinical decision support</a:t>
            </a:r>
            <a:r>
              <a:rPr lang="en-US" sz="2400" dirty="0"/>
              <a:t>.</a:t>
            </a:r>
            <a:endParaRPr lang="en-IN" sz="2400" dirty="0"/>
          </a:p>
          <a:p>
            <a:pPr lvl="0"/>
            <a:r>
              <a:rPr lang="en-US" sz="2400" b="1" dirty="0"/>
              <a:t>Mobile Application Deployment</a:t>
            </a:r>
            <a:r>
              <a:rPr lang="en-US" sz="2400" dirty="0"/>
              <a:t> – Developing a </a:t>
            </a:r>
            <a:r>
              <a:rPr lang="en-US" sz="2400" b="1" dirty="0"/>
              <a:t>mobile-friendly app</a:t>
            </a:r>
            <a:r>
              <a:rPr lang="en-US" sz="2400" dirty="0"/>
              <a:t> will allow users to capture and analyze retinal images directly from </a:t>
            </a:r>
            <a:r>
              <a:rPr lang="en-US" sz="2400" b="1" dirty="0"/>
              <a:t>smartphones</a:t>
            </a:r>
            <a:r>
              <a:rPr lang="en-US" sz="2400" dirty="0"/>
              <a:t>. This will increase </a:t>
            </a:r>
            <a:r>
              <a:rPr lang="en-US" sz="2400" b="1" dirty="0"/>
              <a:t>accessibility</a:t>
            </a:r>
            <a:r>
              <a:rPr lang="en-US" sz="2400" dirty="0"/>
              <a:t>, especially in </a:t>
            </a:r>
            <a:r>
              <a:rPr lang="en-US" sz="2400" b="1" dirty="0"/>
              <a:t>remote or underserved areas</a:t>
            </a:r>
            <a:r>
              <a:rPr lang="en-US" sz="2400" dirty="0"/>
              <a:t>.</a:t>
            </a:r>
            <a:endParaRPr lang="en-IN" sz="2400" dirty="0"/>
          </a:p>
          <a:p>
            <a:pPr lvl="0"/>
            <a:r>
              <a:rPr lang="en-US" sz="2400" b="1" dirty="0"/>
              <a:t>Continuous Model Retraining</a:t>
            </a:r>
            <a:r>
              <a:rPr lang="en-US" sz="2400" dirty="0"/>
              <a:t> – Implementing a system for </a:t>
            </a:r>
            <a:r>
              <a:rPr lang="en-US" sz="2400" b="1" dirty="0"/>
              <a:t>continuous learning</a:t>
            </a:r>
            <a:r>
              <a:rPr lang="en-US" sz="2400" dirty="0"/>
              <a:t> will allow the model to be updated with </a:t>
            </a:r>
            <a:r>
              <a:rPr lang="en-US" sz="2400" b="1" dirty="0"/>
              <a:t>new labeled data</a:t>
            </a:r>
            <a:r>
              <a:rPr lang="en-US" sz="2400" dirty="0"/>
              <a:t>, improving </a:t>
            </a:r>
            <a:r>
              <a:rPr lang="en-US" sz="2400" b="1" dirty="0"/>
              <a:t>accuracy and adaptability</a:t>
            </a:r>
            <a:r>
              <a:rPr lang="en-US" sz="2400" dirty="0"/>
              <a:t> to different imaging conditions.</a:t>
            </a:r>
            <a:endParaRPr lang="en-IN" sz="2400" dirty="0"/>
          </a:p>
          <a:p>
            <a:pPr lvl="0"/>
            <a:r>
              <a:rPr lang="en-US" sz="2400" b="1" dirty="0"/>
              <a:t>Explainable AI (XAI) Integration</a:t>
            </a:r>
            <a:r>
              <a:rPr lang="en-US" sz="2400" dirty="0"/>
              <a:t> – Enhancing model transparency by incorporating </a:t>
            </a:r>
            <a:r>
              <a:rPr lang="en-US" sz="2400" b="1" dirty="0"/>
              <a:t>visual </a:t>
            </a:r>
            <a:r>
              <a:rPr lang="en-US" sz="2400" b="1" dirty="0" err="1"/>
              <a:t>heatmaps</a:t>
            </a:r>
            <a:r>
              <a:rPr lang="en-US" sz="2400" b="1" dirty="0"/>
              <a:t> (Grad-CAM)</a:t>
            </a:r>
            <a:r>
              <a:rPr lang="en-US" sz="2400" dirty="0"/>
              <a:t> and other </a:t>
            </a:r>
            <a:r>
              <a:rPr lang="en-US" sz="2400" b="1" dirty="0" err="1"/>
              <a:t>explainability</a:t>
            </a:r>
            <a:r>
              <a:rPr lang="en-US" sz="2400" b="1" dirty="0"/>
              <a:t> tools</a:t>
            </a:r>
            <a:r>
              <a:rPr lang="en-US" sz="2400" dirty="0"/>
              <a:t> to help medical professionals understand predictions.</a:t>
            </a:r>
            <a:endParaRPr lang="en-IN" sz="2400" dirty="0"/>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BDAE0"/>
        </a:solidFill>
        <a:effectLst/>
      </p:bgPr>
    </p:bg>
    <p:spTree>
      <p:nvGrpSpPr>
        <p:cNvPr id="1" name="Shape 459"/>
        <p:cNvGrpSpPr/>
        <p:nvPr/>
      </p:nvGrpSpPr>
      <p:grpSpPr>
        <a:xfrm>
          <a:off x="0" y="0"/>
          <a:ext cx="0" cy="0"/>
          <a:chOff x="0" y="0"/>
          <a:chExt cx="0" cy="0"/>
        </a:xfrm>
      </p:grpSpPr>
      <p:grpSp>
        <p:nvGrpSpPr>
          <p:cNvPr id="466" name="Google Shape;466;p29"/>
          <p:cNvGrpSpPr/>
          <p:nvPr/>
        </p:nvGrpSpPr>
        <p:grpSpPr>
          <a:xfrm rot="10800000">
            <a:off x="15941078" y="8876774"/>
            <a:ext cx="1475599" cy="763052"/>
            <a:chOff x="0" y="0"/>
            <a:chExt cx="1571802" cy="812800"/>
          </a:xfrm>
        </p:grpSpPr>
        <p:sp>
          <p:nvSpPr>
            <p:cNvPr id="467" name="Google Shape;467;p29"/>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468" name="Google Shape;468;p29"/>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p:cNvPicPr>
            <a:picLocks noChangeAspect="1"/>
          </p:cNvPicPr>
          <p:nvPr/>
        </p:nvPicPr>
        <p:blipFill>
          <a:blip r:embed="rId3"/>
          <a:stretch>
            <a:fillRect/>
          </a:stretch>
        </p:blipFill>
        <p:spPr>
          <a:xfrm>
            <a:off x="0" y="0"/>
            <a:ext cx="18447657" cy="98545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90"/>
        <p:cNvGrpSpPr/>
        <p:nvPr/>
      </p:nvGrpSpPr>
      <p:grpSpPr>
        <a:xfrm>
          <a:off x="0" y="0"/>
          <a:ext cx="0" cy="0"/>
          <a:chOff x="0" y="0"/>
          <a:chExt cx="0" cy="0"/>
        </a:xfrm>
      </p:grpSpPr>
      <p:grpSp>
        <p:nvGrpSpPr>
          <p:cNvPr id="91" name="Google Shape;91;p12"/>
          <p:cNvGrpSpPr/>
          <p:nvPr/>
        </p:nvGrpSpPr>
        <p:grpSpPr>
          <a:xfrm>
            <a:off x="-25417" y="-170531"/>
            <a:ext cx="18313417" cy="4841138"/>
            <a:chOff x="0" y="-57150"/>
            <a:chExt cx="6137357" cy="1622406"/>
          </a:xfrm>
        </p:grpSpPr>
        <p:sp>
          <p:nvSpPr>
            <p:cNvPr id="92" name="Google Shape;92;p12"/>
            <p:cNvSpPr/>
            <p:nvPr/>
          </p:nvSpPr>
          <p:spPr>
            <a:xfrm>
              <a:off x="0" y="0"/>
              <a:ext cx="6137357" cy="1565256"/>
            </a:xfrm>
            <a:custGeom>
              <a:avLst/>
              <a:gdLst/>
              <a:ahLst/>
              <a:cxnLst/>
              <a:rect l="l" t="t" r="r" b="b"/>
              <a:pathLst>
                <a:path w="6137357" h="1565256" extrusionOk="0">
                  <a:moveTo>
                    <a:pt x="0" y="0"/>
                  </a:moveTo>
                  <a:lnTo>
                    <a:pt x="6137357" y="0"/>
                  </a:lnTo>
                  <a:lnTo>
                    <a:pt x="6137357" y="1565256"/>
                  </a:lnTo>
                  <a:lnTo>
                    <a:pt x="0" y="1565256"/>
                  </a:lnTo>
                  <a:close/>
                </a:path>
              </a:pathLst>
            </a:custGeom>
            <a:solidFill>
              <a:srgbClr val="BBDAE0"/>
            </a:solidFill>
            <a:ln>
              <a:noFill/>
            </a:ln>
          </p:spPr>
        </p:sp>
        <p:sp>
          <p:nvSpPr>
            <p:cNvPr id="93" name="Google Shape;93;p12"/>
            <p:cNvSpPr txBox="1"/>
            <p:nvPr/>
          </p:nvSpPr>
          <p:spPr>
            <a:xfrm>
              <a:off x="0" y="-57150"/>
              <a:ext cx="6137357" cy="162240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4" name="Google Shape;94;p12"/>
          <p:cNvPicPr preferRelativeResize="0"/>
          <p:nvPr/>
        </p:nvPicPr>
        <p:blipFill>
          <a:blip r:embed="rId3">
            <a:alphaModFix/>
          </a:blip>
          <a:stretch>
            <a:fillRect/>
          </a:stretch>
        </p:blipFill>
        <p:spPr>
          <a:xfrm>
            <a:off x="-101625" y="-5704925"/>
            <a:ext cx="20677627" cy="10389286"/>
          </a:xfrm>
          <a:prstGeom prst="rect">
            <a:avLst/>
          </a:prstGeom>
          <a:noFill/>
          <a:ln>
            <a:noFill/>
          </a:ln>
        </p:spPr>
      </p:pic>
      <p:sp>
        <p:nvSpPr>
          <p:cNvPr id="95" name="Google Shape;95;p12"/>
          <p:cNvSpPr txBox="1"/>
          <p:nvPr/>
        </p:nvSpPr>
        <p:spPr>
          <a:xfrm>
            <a:off x="1028700" y="1038225"/>
            <a:ext cx="165075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i="0" u="none" strike="noStrike" cap="none">
                <a:solidFill>
                  <a:srgbClr val="3A3E39"/>
                </a:solidFill>
                <a:latin typeface="Playfair Display"/>
                <a:ea typeface="Playfair Display"/>
                <a:cs typeface="Playfair Display"/>
                <a:sym typeface="Playfair Display"/>
              </a:rPr>
              <a:t>Table Of Contents</a:t>
            </a:r>
            <a:endParaRPr>
              <a:latin typeface="Playfair Display"/>
              <a:ea typeface="Playfair Display"/>
              <a:cs typeface="Playfair Display"/>
              <a:sym typeface="Playfair Display"/>
            </a:endParaRPr>
          </a:p>
        </p:txBody>
      </p:sp>
      <p:grpSp>
        <p:nvGrpSpPr>
          <p:cNvPr id="96" name="Google Shape;96;p12"/>
          <p:cNvGrpSpPr/>
          <p:nvPr/>
        </p:nvGrpSpPr>
        <p:grpSpPr>
          <a:xfrm>
            <a:off x="3293686" y="2495174"/>
            <a:ext cx="2066668" cy="2103881"/>
            <a:chOff x="0" y="-57150"/>
            <a:chExt cx="692600" cy="705072"/>
          </a:xfrm>
        </p:grpSpPr>
        <p:sp>
          <p:nvSpPr>
            <p:cNvPr id="97" name="Google Shape;97;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98" name="Google Shape;98;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2"/>
          <p:cNvGrpSpPr/>
          <p:nvPr/>
        </p:nvGrpSpPr>
        <p:grpSpPr>
          <a:xfrm>
            <a:off x="8170520" y="2495175"/>
            <a:ext cx="2066668" cy="2103881"/>
            <a:chOff x="0" y="-57150"/>
            <a:chExt cx="692600" cy="705072"/>
          </a:xfrm>
        </p:grpSpPr>
        <p:sp>
          <p:nvSpPr>
            <p:cNvPr id="100" name="Google Shape;100;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101" name="Google Shape;101;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2"/>
          <p:cNvGrpSpPr/>
          <p:nvPr/>
        </p:nvGrpSpPr>
        <p:grpSpPr>
          <a:xfrm>
            <a:off x="12659366" y="2365266"/>
            <a:ext cx="2066668" cy="2103881"/>
            <a:chOff x="0" y="-57150"/>
            <a:chExt cx="692600" cy="705072"/>
          </a:xfrm>
        </p:grpSpPr>
        <p:sp>
          <p:nvSpPr>
            <p:cNvPr id="103" name="Google Shape;103;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104" name="Google Shape;104;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 name="Google Shape;105;p12"/>
          <p:cNvCxnSpPr/>
          <p:nvPr/>
        </p:nvCxnSpPr>
        <p:spPr>
          <a:xfrm>
            <a:off x="1028700" y="2419350"/>
            <a:ext cx="3023491" cy="0"/>
          </a:xfrm>
          <a:prstGeom prst="straightConnector1">
            <a:avLst/>
          </a:prstGeom>
          <a:noFill/>
          <a:ln w="19050" cap="flat" cmpd="sng">
            <a:solidFill>
              <a:srgbClr val="157E90"/>
            </a:solidFill>
            <a:prstDash val="solid"/>
            <a:round/>
            <a:headEnd type="none" w="sm" len="sm"/>
            <a:tailEnd type="none" w="sm" len="sm"/>
          </a:ln>
        </p:spPr>
      </p:cxnSp>
      <p:sp>
        <p:nvSpPr>
          <p:cNvPr id="106" name="Google Shape;106;p12"/>
          <p:cNvSpPr txBox="1"/>
          <p:nvPr/>
        </p:nvSpPr>
        <p:spPr>
          <a:xfrm>
            <a:off x="8170520" y="4990868"/>
            <a:ext cx="3306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smtClean="0">
                <a:latin typeface="Playfair Display"/>
                <a:ea typeface="Playfair Display"/>
                <a:cs typeface="Playfair Display"/>
                <a:sym typeface="Playfair Display"/>
              </a:rPr>
              <a:t>Abstract </a:t>
            </a:r>
            <a:endParaRPr dirty="0">
              <a:latin typeface="Playfair Display"/>
              <a:ea typeface="Playfair Display"/>
              <a:cs typeface="Playfair Display"/>
              <a:sym typeface="Playfair Display"/>
            </a:endParaRPr>
          </a:p>
        </p:txBody>
      </p:sp>
      <p:sp>
        <p:nvSpPr>
          <p:cNvPr id="108" name="Google Shape;108;p12"/>
          <p:cNvSpPr txBox="1"/>
          <p:nvPr/>
        </p:nvSpPr>
        <p:spPr>
          <a:xfrm>
            <a:off x="3039469" y="4986224"/>
            <a:ext cx="33060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000000"/>
                </a:solidFill>
                <a:latin typeface="Playfair Display"/>
                <a:ea typeface="Playfair Display"/>
                <a:cs typeface="Playfair Display"/>
                <a:sym typeface="Playfair Display"/>
              </a:rPr>
              <a:t>Introduction</a:t>
            </a:r>
            <a:endParaRPr dirty="0">
              <a:latin typeface="Playfair Display"/>
              <a:ea typeface="Playfair Display"/>
              <a:cs typeface="Playfair Display"/>
              <a:sym typeface="Playfair Display"/>
            </a:endParaRPr>
          </a:p>
        </p:txBody>
      </p:sp>
      <p:sp>
        <p:nvSpPr>
          <p:cNvPr id="110" name="Google Shape;110;p12"/>
          <p:cNvSpPr txBox="1"/>
          <p:nvPr/>
        </p:nvSpPr>
        <p:spPr>
          <a:xfrm>
            <a:off x="12434079" y="4986224"/>
            <a:ext cx="37944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smtClean="0">
                <a:latin typeface="Playfair Display"/>
                <a:ea typeface="Playfair Display"/>
                <a:cs typeface="Playfair Display"/>
                <a:sym typeface="Playfair Display"/>
              </a:rPr>
              <a:t>Literature Review</a:t>
            </a:r>
            <a:endParaRPr dirty="0">
              <a:latin typeface="Playfair Display"/>
              <a:ea typeface="Playfair Display"/>
              <a:cs typeface="Playfair Display"/>
              <a:sym typeface="Playfair Display"/>
            </a:endParaRPr>
          </a:p>
        </p:txBody>
      </p:sp>
      <p:sp>
        <p:nvSpPr>
          <p:cNvPr id="112" name="Google Shape;112;p12"/>
          <p:cNvSpPr txBox="1"/>
          <p:nvPr/>
        </p:nvSpPr>
        <p:spPr>
          <a:xfrm>
            <a:off x="4018267" y="2769150"/>
            <a:ext cx="544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i="0" u="none" strike="noStrike" cap="none" dirty="0">
                <a:solidFill>
                  <a:schemeClr val="tx1"/>
                </a:solidFill>
                <a:latin typeface="Playfair Display"/>
                <a:ea typeface="Playfair Display"/>
                <a:cs typeface="Playfair Display"/>
                <a:sym typeface="Playfair Display"/>
              </a:rPr>
              <a:t>1</a:t>
            </a:r>
            <a:endParaRPr dirty="0">
              <a:solidFill>
                <a:schemeClr val="tx1"/>
              </a:solidFill>
              <a:latin typeface="Playfair Display"/>
              <a:ea typeface="Playfair Display"/>
              <a:cs typeface="Playfair Display"/>
              <a:sym typeface="Playfair Display"/>
            </a:endParaRPr>
          </a:p>
        </p:txBody>
      </p:sp>
      <p:sp>
        <p:nvSpPr>
          <p:cNvPr id="113" name="Google Shape;113;p12"/>
          <p:cNvSpPr txBox="1"/>
          <p:nvPr/>
        </p:nvSpPr>
        <p:spPr>
          <a:xfrm>
            <a:off x="8866654" y="2727302"/>
            <a:ext cx="6744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chemeClr val="tx1"/>
                </a:solidFill>
                <a:latin typeface="Playfair Display"/>
                <a:ea typeface="Playfair Display"/>
                <a:cs typeface="Playfair Display"/>
                <a:sym typeface="Playfair Display"/>
              </a:rPr>
              <a:t>2</a:t>
            </a:r>
            <a:endParaRPr dirty="0">
              <a:solidFill>
                <a:schemeClr val="tx1"/>
              </a:solidFill>
              <a:latin typeface="Playfair Display"/>
              <a:ea typeface="Playfair Display"/>
              <a:cs typeface="Playfair Display"/>
              <a:sym typeface="Playfair Display"/>
            </a:endParaRPr>
          </a:p>
        </p:txBody>
      </p:sp>
      <p:sp>
        <p:nvSpPr>
          <p:cNvPr id="114" name="Google Shape;114;p12"/>
          <p:cNvSpPr txBox="1"/>
          <p:nvPr/>
        </p:nvSpPr>
        <p:spPr>
          <a:xfrm>
            <a:off x="13454223" y="2613138"/>
            <a:ext cx="607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chemeClr val="tx1"/>
                </a:solidFill>
                <a:latin typeface="Playfair Display"/>
                <a:ea typeface="Playfair Display"/>
                <a:cs typeface="Playfair Display"/>
                <a:sym typeface="Playfair Display"/>
              </a:rPr>
              <a:t>3</a:t>
            </a:r>
            <a:endParaRPr dirty="0">
              <a:solidFill>
                <a:schemeClr val="tx1"/>
              </a:solidFill>
              <a:latin typeface="Playfair Display"/>
              <a:ea typeface="Playfair Display"/>
              <a:cs typeface="Playfair Display"/>
              <a:sym typeface="Playfair Display"/>
            </a:endParaRPr>
          </a:p>
        </p:txBody>
      </p:sp>
      <p:grpSp>
        <p:nvGrpSpPr>
          <p:cNvPr id="115" name="Google Shape;115;p12"/>
          <p:cNvGrpSpPr/>
          <p:nvPr/>
        </p:nvGrpSpPr>
        <p:grpSpPr>
          <a:xfrm>
            <a:off x="15941078" y="8876774"/>
            <a:ext cx="1475599" cy="763052"/>
            <a:chOff x="0" y="0"/>
            <a:chExt cx="1571802" cy="812800"/>
          </a:xfrm>
        </p:grpSpPr>
        <p:sp>
          <p:nvSpPr>
            <p:cNvPr id="116" name="Google Shape;116;p12"/>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17" name="Google Shape;117;p12"/>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 name="Google Shape;97;p12"/>
          <p:cNvSpPr/>
          <p:nvPr/>
        </p:nvSpPr>
        <p:spPr>
          <a:xfrm>
            <a:off x="3018856" y="6642753"/>
            <a:ext cx="2066669" cy="1933350"/>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32" name="Google Shape;108;p12"/>
          <p:cNvSpPr txBox="1"/>
          <p:nvPr/>
        </p:nvSpPr>
        <p:spPr>
          <a:xfrm>
            <a:off x="2910067" y="8725528"/>
            <a:ext cx="3306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smtClean="0">
                <a:latin typeface="Playfair Display"/>
                <a:ea typeface="Playfair Display"/>
                <a:cs typeface="Playfair Display"/>
                <a:sym typeface="Playfair Display"/>
              </a:rPr>
              <a:t>Data Collection</a:t>
            </a:r>
            <a:endParaRPr dirty="0">
              <a:latin typeface="Playfair Display"/>
              <a:ea typeface="Playfair Display"/>
              <a:cs typeface="Playfair Display"/>
              <a:sym typeface="Playfair Display"/>
            </a:endParaRPr>
          </a:p>
        </p:txBody>
      </p:sp>
      <p:grpSp>
        <p:nvGrpSpPr>
          <p:cNvPr id="33" name="Google Shape;99;p12"/>
          <p:cNvGrpSpPr/>
          <p:nvPr/>
        </p:nvGrpSpPr>
        <p:grpSpPr>
          <a:xfrm>
            <a:off x="8170520" y="6419331"/>
            <a:ext cx="2066668" cy="2103881"/>
            <a:chOff x="0" y="-57150"/>
            <a:chExt cx="692600" cy="705072"/>
          </a:xfrm>
        </p:grpSpPr>
        <p:sp>
          <p:nvSpPr>
            <p:cNvPr id="34" name="Google Shape;100;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35" name="Google Shape;101;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 name="Google Shape;99;p12"/>
          <p:cNvGrpSpPr/>
          <p:nvPr/>
        </p:nvGrpSpPr>
        <p:grpSpPr>
          <a:xfrm>
            <a:off x="12849668" y="6419330"/>
            <a:ext cx="2066668" cy="2103881"/>
            <a:chOff x="0" y="-57150"/>
            <a:chExt cx="692600" cy="705072"/>
          </a:xfrm>
        </p:grpSpPr>
        <p:sp>
          <p:nvSpPr>
            <p:cNvPr id="37" name="Google Shape;100;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38" name="Google Shape;101;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Rectangle 1"/>
          <p:cNvSpPr/>
          <p:nvPr/>
        </p:nvSpPr>
        <p:spPr>
          <a:xfrm>
            <a:off x="9014798" y="4946523"/>
            <a:ext cx="258404" cy="393954"/>
          </a:xfrm>
          <a:prstGeom prst="rect">
            <a:avLst/>
          </a:prstGeom>
        </p:spPr>
        <p:txBody>
          <a:bodyPr wrap="none">
            <a:spAutoFit/>
          </a:bodyPr>
          <a:lstStyle/>
          <a:p>
            <a:pPr lvl="0" algn="ctr">
              <a:lnSpc>
                <a:spcPct val="139988"/>
              </a:lnSpc>
            </a:pPr>
            <a:r>
              <a:rPr lang="en-US" dirty="0">
                <a:solidFill>
                  <a:schemeClr val="tx1"/>
                </a:solidFill>
                <a:latin typeface="Playfair Display"/>
                <a:ea typeface="Playfair Display"/>
                <a:cs typeface="Playfair Display"/>
                <a:sym typeface="Playfair Display"/>
              </a:rPr>
              <a:t>5</a:t>
            </a:r>
          </a:p>
        </p:txBody>
      </p:sp>
      <p:sp>
        <p:nvSpPr>
          <p:cNvPr id="3" name="Rectangle 2"/>
          <p:cNvSpPr/>
          <p:nvPr/>
        </p:nvSpPr>
        <p:spPr>
          <a:xfrm>
            <a:off x="7643027" y="8693743"/>
            <a:ext cx="4138293" cy="683264"/>
          </a:xfrm>
          <a:prstGeom prst="rect">
            <a:avLst/>
          </a:prstGeom>
        </p:spPr>
        <p:txBody>
          <a:bodyPr wrap="square">
            <a:spAutoFit/>
          </a:bodyPr>
          <a:lstStyle/>
          <a:p>
            <a:pPr lvl="0">
              <a:lnSpc>
                <a:spcPct val="120000"/>
              </a:lnSpc>
            </a:pPr>
            <a:r>
              <a:rPr lang="en-US" sz="3200" dirty="0" err="1">
                <a:latin typeface="Playfair Display"/>
                <a:ea typeface="Playfair Display"/>
                <a:cs typeface="Playfair Display"/>
                <a:sym typeface="Playfair Display"/>
              </a:rPr>
              <a:t>Methodolody</a:t>
            </a:r>
            <a:endParaRPr lang="en-US" sz="3200" dirty="0">
              <a:latin typeface="Playfair Display"/>
              <a:ea typeface="Playfair Display"/>
              <a:cs typeface="Playfair Display"/>
              <a:sym typeface="Playfair Display"/>
            </a:endParaRPr>
          </a:p>
        </p:txBody>
      </p:sp>
      <p:sp>
        <p:nvSpPr>
          <p:cNvPr id="44" name="Rectangle 43"/>
          <p:cNvSpPr/>
          <p:nvPr/>
        </p:nvSpPr>
        <p:spPr>
          <a:xfrm>
            <a:off x="12434079" y="8765799"/>
            <a:ext cx="4138293" cy="683264"/>
          </a:xfrm>
          <a:prstGeom prst="rect">
            <a:avLst/>
          </a:prstGeom>
        </p:spPr>
        <p:txBody>
          <a:bodyPr wrap="square">
            <a:spAutoFit/>
          </a:bodyPr>
          <a:lstStyle/>
          <a:p>
            <a:pPr lvl="0">
              <a:lnSpc>
                <a:spcPct val="120000"/>
              </a:lnSpc>
            </a:pPr>
            <a:r>
              <a:rPr lang="en-US" sz="3200" dirty="0" smtClean="0">
                <a:latin typeface="Playfair Display"/>
                <a:ea typeface="Playfair Display"/>
                <a:cs typeface="Playfair Display"/>
                <a:sym typeface="Playfair Display"/>
              </a:rPr>
              <a:t>Model Deployment</a:t>
            </a:r>
            <a:endParaRPr lang="en-US" sz="3200" dirty="0">
              <a:latin typeface="Playfair Display"/>
              <a:ea typeface="Playfair Display"/>
              <a:cs typeface="Playfair Display"/>
              <a:sym typeface="Playfair Display"/>
            </a:endParaRPr>
          </a:p>
        </p:txBody>
      </p:sp>
      <p:sp>
        <p:nvSpPr>
          <p:cNvPr id="4" name="TextBox 3"/>
          <p:cNvSpPr txBox="1"/>
          <p:nvPr/>
        </p:nvSpPr>
        <p:spPr>
          <a:xfrm>
            <a:off x="3907118" y="7055430"/>
            <a:ext cx="655949" cy="1107996"/>
          </a:xfrm>
          <a:prstGeom prst="rect">
            <a:avLst/>
          </a:prstGeom>
          <a:noFill/>
        </p:spPr>
        <p:txBody>
          <a:bodyPr wrap="none" rtlCol="0">
            <a:spAutoFit/>
          </a:bodyPr>
          <a:lstStyle/>
          <a:p>
            <a:r>
              <a:rPr lang="en-GB" sz="6600" dirty="0" smtClean="0"/>
              <a:t>4</a:t>
            </a:r>
            <a:endParaRPr lang="en-IN" sz="6600" dirty="0"/>
          </a:p>
        </p:txBody>
      </p:sp>
      <p:sp>
        <p:nvSpPr>
          <p:cNvPr id="40" name="TextBox 39"/>
          <p:cNvSpPr txBox="1"/>
          <p:nvPr/>
        </p:nvSpPr>
        <p:spPr>
          <a:xfrm>
            <a:off x="8816025" y="7101602"/>
            <a:ext cx="655949" cy="1107996"/>
          </a:xfrm>
          <a:prstGeom prst="rect">
            <a:avLst/>
          </a:prstGeom>
          <a:noFill/>
        </p:spPr>
        <p:txBody>
          <a:bodyPr wrap="none" rtlCol="0">
            <a:spAutoFit/>
          </a:bodyPr>
          <a:lstStyle/>
          <a:p>
            <a:r>
              <a:rPr lang="en-GB" sz="6600" dirty="0"/>
              <a:t>5</a:t>
            </a:r>
            <a:endParaRPr lang="en-IN" sz="6600" dirty="0"/>
          </a:p>
        </p:txBody>
      </p:sp>
      <p:sp>
        <p:nvSpPr>
          <p:cNvPr id="41" name="TextBox 40"/>
          <p:cNvSpPr txBox="1"/>
          <p:nvPr/>
        </p:nvSpPr>
        <p:spPr>
          <a:xfrm>
            <a:off x="13454223" y="7055430"/>
            <a:ext cx="655949" cy="1107996"/>
          </a:xfrm>
          <a:prstGeom prst="rect">
            <a:avLst/>
          </a:prstGeom>
          <a:noFill/>
        </p:spPr>
        <p:txBody>
          <a:bodyPr wrap="none" rtlCol="0">
            <a:spAutoFit/>
          </a:bodyPr>
          <a:lstStyle/>
          <a:p>
            <a:r>
              <a:rPr lang="en-GB" sz="6600" dirty="0"/>
              <a:t>6</a:t>
            </a:r>
            <a:endParaRPr lang="en-IN" sz="6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90"/>
        <p:cNvGrpSpPr/>
        <p:nvPr/>
      </p:nvGrpSpPr>
      <p:grpSpPr>
        <a:xfrm>
          <a:off x="0" y="0"/>
          <a:ext cx="0" cy="0"/>
          <a:chOff x="0" y="0"/>
          <a:chExt cx="0" cy="0"/>
        </a:xfrm>
      </p:grpSpPr>
      <p:grpSp>
        <p:nvGrpSpPr>
          <p:cNvPr id="91" name="Google Shape;91;p12"/>
          <p:cNvGrpSpPr/>
          <p:nvPr/>
        </p:nvGrpSpPr>
        <p:grpSpPr>
          <a:xfrm>
            <a:off x="-25417" y="-170531"/>
            <a:ext cx="18313417" cy="4841138"/>
            <a:chOff x="0" y="-57150"/>
            <a:chExt cx="6137357" cy="1622406"/>
          </a:xfrm>
        </p:grpSpPr>
        <p:sp>
          <p:nvSpPr>
            <p:cNvPr id="92" name="Google Shape;92;p12"/>
            <p:cNvSpPr/>
            <p:nvPr/>
          </p:nvSpPr>
          <p:spPr>
            <a:xfrm>
              <a:off x="0" y="0"/>
              <a:ext cx="6137357" cy="1565256"/>
            </a:xfrm>
            <a:custGeom>
              <a:avLst/>
              <a:gdLst/>
              <a:ahLst/>
              <a:cxnLst/>
              <a:rect l="l" t="t" r="r" b="b"/>
              <a:pathLst>
                <a:path w="6137357" h="1565256" extrusionOk="0">
                  <a:moveTo>
                    <a:pt x="0" y="0"/>
                  </a:moveTo>
                  <a:lnTo>
                    <a:pt x="6137357" y="0"/>
                  </a:lnTo>
                  <a:lnTo>
                    <a:pt x="6137357" y="1565256"/>
                  </a:lnTo>
                  <a:lnTo>
                    <a:pt x="0" y="1565256"/>
                  </a:lnTo>
                  <a:close/>
                </a:path>
              </a:pathLst>
            </a:custGeom>
            <a:solidFill>
              <a:srgbClr val="BBDAE0"/>
            </a:solidFill>
            <a:ln>
              <a:noFill/>
            </a:ln>
          </p:spPr>
        </p:sp>
        <p:sp>
          <p:nvSpPr>
            <p:cNvPr id="93" name="Google Shape;93;p12"/>
            <p:cNvSpPr txBox="1"/>
            <p:nvPr/>
          </p:nvSpPr>
          <p:spPr>
            <a:xfrm>
              <a:off x="0" y="-57150"/>
              <a:ext cx="6137357" cy="162240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4" name="Google Shape;94;p12"/>
          <p:cNvPicPr preferRelativeResize="0"/>
          <p:nvPr/>
        </p:nvPicPr>
        <p:blipFill>
          <a:blip r:embed="rId3">
            <a:alphaModFix/>
          </a:blip>
          <a:stretch>
            <a:fillRect/>
          </a:stretch>
        </p:blipFill>
        <p:spPr>
          <a:xfrm>
            <a:off x="97157" y="-795358"/>
            <a:ext cx="20677627" cy="10389286"/>
          </a:xfrm>
          <a:prstGeom prst="rect">
            <a:avLst/>
          </a:prstGeom>
          <a:noFill/>
          <a:ln>
            <a:noFill/>
          </a:ln>
        </p:spPr>
      </p:pic>
      <p:sp>
        <p:nvSpPr>
          <p:cNvPr id="95" name="Google Shape;95;p12"/>
          <p:cNvSpPr txBox="1"/>
          <p:nvPr/>
        </p:nvSpPr>
        <p:spPr>
          <a:xfrm>
            <a:off x="909177" y="841232"/>
            <a:ext cx="165075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i="0" u="none" strike="noStrike" cap="none">
                <a:solidFill>
                  <a:srgbClr val="3A3E39"/>
                </a:solidFill>
                <a:latin typeface="Playfair Display"/>
                <a:ea typeface="Playfair Display"/>
                <a:cs typeface="Playfair Display"/>
                <a:sym typeface="Playfair Display"/>
              </a:rPr>
              <a:t>Table Of Contents</a:t>
            </a:r>
            <a:endParaRPr>
              <a:latin typeface="Playfair Display"/>
              <a:ea typeface="Playfair Display"/>
              <a:cs typeface="Playfair Display"/>
              <a:sym typeface="Playfair Display"/>
            </a:endParaRPr>
          </a:p>
        </p:txBody>
      </p:sp>
      <p:grpSp>
        <p:nvGrpSpPr>
          <p:cNvPr id="99" name="Google Shape;99;p12"/>
          <p:cNvGrpSpPr/>
          <p:nvPr/>
        </p:nvGrpSpPr>
        <p:grpSpPr>
          <a:xfrm>
            <a:off x="7974951" y="2818446"/>
            <a:ext cx="2066668" cy="2103881"/>
            <a:chOff x="0" y="-57150"/>
            <a:chExt cx="692600" cy="705072"/>
          </a:xfrm>
        </p:grpSpPr>
        <p:sp>
          <p:nvSpPr>
            <p:cNvPr id="100" name="Google Shape;100;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101" name="Google Shape;101;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2"/>
          <p:cNvGrpSpPr/>
          <p:nvPr/>
        </p:nvGrpSpPr>
        <p:grpSpPr>
          <a:xfrm>
            <a:off x="12659359" y="2554742"/>
            <a:ext cx="2066668" cy="2103881"/>
            <a:chOff x="0" y="-57150"/>
            <a:chExt cx="692600" cy="705072"/>
          </a:xfrm>
        </p:grpSpPr>
        <p:sp>
          <p:nvSpPr>
            <p:cNvPr id="103" name="Google Shape;103;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104" name="Google Shape;104;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 name="Google Shape;105;p12"/>
          <p:cNvCxnSpPr/>
          <p:nvPr/>
        </p:nvCxnSpPr>
        <p:spPr>
          <a:xfrm>
            <a:off x="1028700" y="2419350"/>
            <a:ext cx="3023491" cy="0"/>
          </a:xfrm>
          <a:prstGeom prst="straightConnector1">
            <a:avLst/>
          </a:prstGeom>
          <a:noFill/>
          <a:ln w="19050" cap="flat" cmpd="sng">
            <a:solidFill>
              <a:srgbClr val="157E90"/>
            </a:solidFill>
            <a:prstDash val="solid"/>
            <a:round/>
            <a:headEnd type="none" w="sm" len="sm"/>
            <a:tailEnd type="none" w="sm" len="sm"/>
          </a:ln>
        </p:spPr>
      </p:cxnSp>
      <p:sp>
        <p:nvSpPr>
          <p:cNvPr id="106" name="Google Shape;106;p12"/>
          <p:cNvSpPr txBox="1"/>
          <p:nvPr/>
        </p:nvSpPr>
        <p:spPr>
          <a:xfrm>
            <a:off x="8004644" y="6365687"/>
            <a:ext cx="4015077"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err="1" smtClean="0">
                <a:latin typeface="Playfair Display"/>
                <a:ea typeface="Playfair Display"/>
                <a:cs typeface="Playfair Display"/>
                <a:sym typeface="Playfair Display"/>
              </a:rPr>
              <a:t>Evalution</a:t>
            </a:r>
            <a:r>
              <a:rPr lang="en-US" sz="3500" dirty="0" smtClean="0">
                <a:latin typeface="Playfair Display"/>
                <a:ea typeface="Playfair Display"/>
                <a:cs typeface="Playfair Display"/>
                <a:sym typeface="Playfair Display"/>
              </a:rPr>
              <a:t> </a:t>
            </a:r>
            <a:r>
              <a:rPr lang="en-US" sz="3500" dirty="0" err="1" smtClean="0">
                <a:latin typeface="Playfair Display"/>
                <a:ea typeface="Playfair Display"/>
                <a:cs typeface="Playfair Display"/>
                <a:sym typeface="Playfair Display"/>
              </a:rPr>
              <a:t>Metics</a:t>
            </a:r>
            <a:endParaRPr dirty="0">
              <a:latin typeface="Playfair Display"/>
              <a:ea typeface="Playfair Display"/>
              <a:cs typeface="Playfair Display"/>
              <a:sym typeface="Playfair Display"/>
            </a:endParaRPr>
          </a:p>
        </p:txBody>
      </p:sp>
      <p:sp>
        <p:nvSpPr>
          <p:cNvPr id="110" name="Google Shape;110;p12"/>
          <p:cNvSpPr txBox="1"/>
          <p:nvPr/>
        </p:nvSpPr>
        <p:spPr>
          <a:xfrm>
            <a:off x="12659366" y="6365687"/>
            <a:ext cx="37944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smtClean="0">
                <a:latin typeface="Playfair Display"/>
                <a:ea typeface="Playfair Display"/>
                <a:cs typeface="Playfair Display"/>
                <a:sym typeface="Playfair Display"/>
              </a:rPr>
              <a:t>Conclusion</a:t>
            </a:r>
            <a:endParaRPr dirty="0">
              <a:latin typeface="Playfair Display"/>
              <a:ea typeface="Playfair Display"/>
              <a:cs typeface="Playfair Display"/>
              <a:sym typeface="Playfair Display"/>
            </a:endParaRPr>
          </a:p>
        </p:txBody>
      </p:sp>
      <p:sp>
        <p:nvSpPr>
          <p:cNvPr id="112" name="Google Shape;112;p12"/>
          <p:cNvSpPr txBox="1"/>
          <p:nvPr/>
        </p:nvSpPr>
        <p:spPr>
          <a:xfrm>
            <a:off x="4078742" y="4031874"/>
            <a:ext cx="544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rgbClr val="FFFFFF"/>
                </a:solidFill>
                <a:latin typeface="Playfair Display"/>
                <a:ea typeface="Playfair Display"/>
                <a:cs typeface="Playfair Display"/>
                <a:sym typeface="Playfair Display"/>
              </a:rPr>
              <a:t>4</a:t>
            </a:r>
            <a:endParaRPr dirty="0">
              <a:latin typeface="Playfair Display"/>
              <a:ea typeface="Playfair Display"/>
              <a:cs typeface="Playfair Display"/>
              <a:sym typeface="Playfair Display"/>
            </a:endParaRPr>
          </a:p>
        </p:txBody>
      </p:sp>
      <p:sp>
        <p:nvSpPr>
          <p:cNvPr id="113" name="Google Shape;113;p12"/>
          <p:cNvSpPr txBox="1"/>
          <p:nvPr/>
        </p:nvSpPr>
        <p:spPr>
          <a:xfrm>
            <a:off x="8675565" y="2919113"/>
            <a:ext cx="6744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chemeClr val="tx1"/>
                </a:solidFill>
                <a:latin typeface="Playfair Display"/>
                <a:ea typeface="Playfair Display"/>
                <a:cs typeface="Playfair Display"/>
                <a:sym typeface="Playfair Display"/>
              </a:rPr>
              <a:t>8</a:t>
            </a:r>
            <a:endParaRPr dirty="0">
              <a:solidFill>
                <a:schemeClr val="tx1"/>
              </a:solidFill>
              <a:latin typeface="Playfair Display"/>
              <a:ea typeface="Playfair Display"/>
              <a:cs typeface="Playfair Display"/>
              <a:sym typeface="Playfair Display"/>
            </a:endParaRPr>
          </a:p>
        </p:txBody>
      </p:sp>
      <p:sp>
        <p:nvSpPr>
          <p:cNvPr id="114" name="Google Shape;114;p12"/>
          <p:cNvSpPr txBox="1"/>
          <p:nvPr/>
        </p:nvSpPr>
        <p:spPr>
          <a:xfrm>
            <a:off x="13388793" y="2492993"/>
            <a:ext cx="6078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dirty="0">
                <a:solidFill>
                  <a:schemeClr val="tx1"/>
                </a:solidFill>
                <a:latin typeface="Playfair Display"/>
                <a:ea typeface="Playfair Display"/>
                <a:cs typeface="Playfair Display"/>
                <a:sym typeface="Playfair Display"/>
              </a:rPr>
              <a:t>9</a:t>
            </a:r>
            <a:endParaRPr dirty="0">
              <a:solidFill>
                <a:schemeClr val="tx1"/>
              </a:solidFill>
              <a:latin typeface="Playfair Display"/>
              <a:ea typeface="Playfair Display"/>
              <a:cs typeface="Playfair Display"/>
              <a:sym typeface="Playfair Display"/>
            </a:endParaRPr>
          </a:p>
        </p:txBody>
      </p:sp>
      <p:grpSp>
        <p:nvGrpSpPr>
          <p:cNvPr id="115" name="Google Shape;115;p12"/>
          <p:cNvGrpSpPr/>
          <p:nvPr/>
        </p:nvGrpSpPr>
        <p:grpSpPr>
          <a:xfrm>
            <a:off x="15941078" y="8876774"/>
            <a:ext cx="1475599" cy="763052"/>
            <a:chOff x="0" y="0"/>
            <a:chExt cx="1571802" cy="812800"/>
          </a:xfrm>
        </p:grpSpPr>
        <p:sp>
          <p:nvSpPr>
            <p:cNvPr id="116" name="Google Shape;116;p12"/>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17" name="Google Shape;117;p12"/>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 name="Google Shape;108;p12"/>
          <p:cNvSpPr txBox="1"/>
          <p:nvPr/>
        </p:nvSpPr>
        <p:spPr>
          <a:xfrm>
            <a:off x="1881809" y="6365687"/>
            <a:ext cx="5261113"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smtClean="0">
                <a:latin typeface="Playfair Display"/>
                <a:ea typeface="Playfair Display"/>
                <a:cs typeface="Playfair Display"/>
                <a:sym typeface="Playfair Display"/>
              </a:rPr>
              <a:t>Development </a:t>
            </a:r>
            <a:r>
              <a:rPr lang="en-US" sz="3500" dirty="0" err="1" smtClean="0">
                <a:latin typeface="Playfair Display"/>
                <a:ea typeface="Playfair Display"/>
                <a:cs typeface="Playfair Display"/>
                <a:sym typeface="Playfair Display"/>
              </a:rPr>
              <a:t>Startegy</a:t>
            </a:r>
            <a:endParaRPr dirty="0">
              <a:latin typeface="Playfair Display"/>
              <a:ea typeface="Playfair Display"/>
              <a:cs typeface="Playfair Display"/>
              <a:sym typeface="Playfair Display"/>
            </a:endParaRPr>
          </a:p>
        </p:txBody>
      </p:sp>
      <p:grpSp>
        <p:nvGrpSpPr>
          <p:cNvPr id="33" name="Google Shape;99;p12"/>
          <p:cNvGrpSpPr/>
          <p:nvPr/>
        </p:nvGrpSpPr>
        <p:grpSpPr>
          <a:xfrm>
            <a:off x="3732521" y="2690452"/>
            <a:ext cx="2066668" cy="2103881"/>
            <a:chOff x="0" y="-57150"/>
            <a:chExt cx="692600" cy="705072"/>
          </a:xfrm>
        </p:grpSpPr>
        <p:sp>
          <p:nvSpPr>
            <p:cNvPr id="34" name="Google Shape;100;p12"/>
            <p:cNvSpPr/>
            <p:nvPr/>
          </p:nvSpPr>
          <p:spPr>
            <a:xfrm>
              <a:off x="0" y="0"/>
              <a:ext cx="692600" cy="647922"/>
            </a:xfrm>
            <a:custGeom>
              <a:avLst/>
              <a:gdLst/>
              <a:ahLst/>
              <a:cxnLst/>
              <a:rect l="l" t="t" r="r" b="b"/>
              <a:pathLst>
                <a:path w="692600" h="647922" extrusionOk="0">
                  <a:moveTo>
                    <a:pt x="0" y="0"/>
                  </a:moveTo>
                  <a:lnTo>
                    <a:pt x="692600" y="0"/>
                  </a:lnTo>
                  <a:lnTo>
                    <a:pt x="692600" y="647922"/>
                  </a:lnTo>
                  <a:lnTo>
                    <a:pt x="0" y="647922"/>
                  </a:lnTo>
                  <a:close/>
                </a:path>
              </a:pathLst>
            </a:custGeom>
            <a:solidFill>
              <a:srgbClr val="A9A9A9"/>
            </a:solidFill>
            <a:ln>
              <a:noFill/>
            </a:ln>
          </p:spPr>
        </p:sp>
        <p:sp>
          <p:nvSpPr>
            <p:cNvPr id="35" name="Google Shape;101;p12"/>
            <p:cNvSpPr txBox="1"/>
            <p:nvPr/>
          </p:nvSpPr>
          <p:spPr>
            <a:xfrm>
              <a:off x="0" y="-57150"/>
              <a:ext cx="692600" cy="7050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 name="TextBox 29"/>
          <p:cNvSpPr txBox="1"/>
          <p:nvPr/>
        </p:nvSpPr>
        <p:spPr>
          <a:xfrm>
            <a:off x="4437880" y="3291289"/>
            <a:ext cx="655949" cy="1107996"/>
          </a:xfrm>
          <a:prstGeom prst="rect">
            <a:avLst/>
          </a:prstGeom>
          <a:noFill/>
        </p:spPr>
        <p:txBody>
          <a:bodyPr wrap="none" rtlCol="0">
            <a:spAutoFit/>
          </a:bodyPr>
          <a:lstStyle/>
          <a:p>
            <a:r>
              <a:rPr lang="en-GB" sz="6600" dirty="0"/>
              <a:t>7</a:t>
            </a:r>
            <a:endParaRPr lang="en-IN" sz="6600" dirty="0"/>
          </a:p>
        </p:txBody>
      </p:sp>
    </p:spTree>
    <p:extLst>
      <p:ext uri="{BB962C8B-B14F-4D97-AF65-F5344CB8AC3E}">
        <p14:creationId xmlns:p14="http://schemas.microsoft.com/office/powerpoint/2010/main" val="2287448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21"/>
        <p:cNvGrpSpPr/>
        <p:nvPr/>
      </p:nvGrpSpPr>
      <p:grpSpPr>
        <a:xfrm>
          <a:off x="0" y="0"/>
          <a:ext cx="0" cy="0"/>
          <a:chOff x="0" y="0"/>
          <a:chExt cx="0" cy="0"/>
        </a:xfrm>
      </p:grpSpPr>
      <p:grpSp>
        <p:nvGrpSpPr>
          <p:cNvPr id="122" name="Google Shape;122;p13"/>
          <p:cNvGrpSpPr/>
          <p:nvPr/>
        </p:nvGrpSpPr>
        <p:grpSpPr>
          <a:xfrm>
            <a:off x="14516100" y="-457634"/>
            <a:ext cx="3771900" cy="7630883"/>
            <a:chOff x="0" y="-57150"/>
            <a:chExt cx="2411106" cy="2557330"/>
          </a:xfrm>
        </p:grpSpPr>
        <p:sp>
          <p:nvSpPr>
            <p:cNvPr id="123" name="Google Shape;123;p13"/>
            <p:cNvSpPr/>
            <p:nvPr/>
          </p:nvSpPr>
          <p:spPr>
            <a:xfrm>
              <a:off x="0" y="0"/>
              <a:ext cx="2411106" cy="2500180"/>
            </a:xfrm>
            <a:custGeom>
              <a:avLst/>
              <a:gdLst/>
              <a:ahLst/>
              <a:cxnLst/>
              <a:rect l="l" t="t" r="r" b="b"/>
              <a:pathLst>
                <a:path w="2411106" h="2500180" extrusionOk="0">
                  <a:moveTo>
                    <a:pt x="0" y="0"/>
                  </a:moveTo>
                  <a:lnTo>
                    <a:pt x="2411106" y="0"/>
                  </a:lnTo>
                  <a:lnTo>
                    <a:pt x="2411106" y="2500180"/>
                  </a:lnTo>
                  <a:lnTo>
                    <a:pt x="0" y="2500180"/>
                  </a:lnTo>
                  <a:close/>
                </a:path>
              </a:pathLst>
            </a:custGeom>
            <a:solidFill>
              <a:srgbClr val="A9A9A9"/>
            </a:solidFill>
            <a:ln>
              <a:noFill/>
            </a:ln>
          </p:spPr>
        </p:sp>
        <p:sp>
          <p:nvSpPr>
            <p:cNvPr id="124" name="Google Shape;124;p13"/>
            <p:cNvSpPr txBox="1"/>
            <p:nvPr/>
          </p:nvSpPr>
          <p:spPr>
            <a:xfrm>
              <a:off x="0" y="-57150"/>
              <a:ext cx="2411106" cy="25573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3"/>
          <p:cNvGrpSpPr/>
          <p:nvPr/>
        </p:nvGrpSpPr>
        <p:grpSpPr>
          <a:xfrm>
            <a:off x="7316146" y="7002718"/>
            <a:ext cx="10971854" cy="3284282"/>
            <a:chOff x="0" y="-57150"/>
            <a:chExt cx="3676986" cy="1100658"/>
          </a:xfrm>
        </p:grpSpPr>
        <p:sp>
          <p:nvSpPr>
            <p:cNvPr id="126" name="Google Shape;126;p13"/>
            <p:cNvSpPr/>
            <p:nvPr/>
          </p:nvSpPr>
          <p:spPr>
            <a:xfrm>
              <a:off x="0" y="0"/>
              <a:ext cx="3676986" cy="1043508"/>
            </a:xfrm>
            <a:custGeom>
              <a:avLst/>
              <a:gdLst/>
              <a:ahLst/>
              <a:cxnLst/>
              <a:rect l="l" t="t" r="r" b="b"/>
              <a:pathLst>
                <a:path w="3676986" h="1043508" extrusionOk="0">
                  <a:moveTo>
                    <a:pt x="0" y="0"/>
                  </a:moveTo>
                  <a:lnTo>
                    <a:pt x="3676986" y="0"/>
                  </a:lnTo>
                  <a:lnTo>
                    <a:pt x="3676986" y="1043508"/>
                  </a:lnTo>
                  <a:lnTo>
                    <a:pt x="0" y="1043508"/>
                  </a:lnTo>
                  <a:close/>
                </a:path>
              </a:pathLst>
            </a:custGeom>
            <a:solidFill>
              <a:srgbClr val="BBDAE0"/>
            </a:solidFill>
            <a:ln>
              <a:noFill/>
            </a:ln>
          </p:spPr>
        </p:sp>
        <p:sp>
          <p:nvSpPr>
            <p:cNvPr id="127" name="Google Shape;127;p13"/>
            <p:cNvSpPr txBox="1"/>
            <p:nvPr/>
          </p:nvSpPr>
          <p:spPr>
            <a:xfrm>
              <a:off x="0" y="-57150"/>
              <a:ext cx="3676986" cy="11006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8" name="Google Shape;128;p13"/>
          <p:cNvPicPr preferRelativeResize="0"/>
          <p:nvPr/>
        </p:nvPicPr>
        <p:blipFill>
          <a:blip r:embed="rId3">
            <a:alphaModFix/>
          </a:blip>
          <a:stretch>
            <a:fillRect/>
          </a:stretch>
        </p:blipFill>
        <p:spPr>
          <a:xfrm>
            <a:off x="6344585" y="7343780"/>
            <a:ext cx="10971750" cy="11032899"/>
          </a:xfrm>
          <a:prstGeom prst="rect">
            <a:avLst/>
          </a:prstGeom>
          <a:noFill/>
          <a:ln>
            <a:noFill/>
          </a:ln>
        </p:spPr>
      </p:pic>
      <p:cxnSp>
        <p:nvCxnSpPr>
          <p:cNvPr id="130" name="Google Shape;130;p13"/>
          <p:cNvCxnSpPr/>
          <p:nvPr/>
        </p:nvCxnSpPr>
        <p:spPr>
          <a:xfrm>
            <a:off x="9468237" y="9267825"/>
            <a:ext cx="3023491" cy="0"/>
          </a:xfrm>
          <a:prstGeom prst="straightConnector1">
            <a:avLst/>
          </a:prstGeom>
          <a:noFill/>
          <a:ln w="19050" cap="flat" cmpd="sng">
            <a:solidFill>
              <a:srgbClr val="157E90"/>
            </a:solidFill>
            <a:prstDash val="solid"/>
            <a:round/>
            <a:headEnd type="none" w="sm" len="sm"/>
            <a:tailEnd type="none" w="sm" len="sm"/>
          </a:ln>
        </p:spPr>
      </p:cxnSp>
      <p:grpSp>
        <p:nvGrpSpPr>
          <p:cNvPr id="134" name="Google Shape;134;p13"/>
          <p:cNvGrpSpPr/>
          <p:nvPr/>
        </p:nvGrpSpPr>
        <p:grpSpPr>
          <a:xfrm>
            <a:off x="1241537" y="8886299"/>
            <a:ext cx="1475599" cy="763052"/>
            <a:chOff x="0" y="0"/>
            <a:chExt cx="1571802" cy="812800"/>
          </a:xfrm>
        </p:grpSpPr>
        <p:sp>
          <p:nvSpPr>
            <p:cNvPr id="135" name="Google Shape;135;p13"/>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36" name="Google Shape;136;p13"/>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3"/>
          <p:cNvSpPr txBox="1"/>
          <p:nvPr/>
        </p:nvSpPr>
        <p:spPr>
          <a:xfrm>
            <a:off x="5744707" y="112038"/>
            <a:ext cx="8226600" cy="12187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600" i="0" u="none" strike="noStrike" cap="none" dirty="0">
                <a:solidFill>
                  <a:srgbClr val="3A3E39"/>
                </a:solidFill>
                <a:latin typeface="Playfair Display"/>
                <a:ea typeface="Playfair Display"/>
                <a:cs typeface="Playfair Display"/>
                <a:sym typeface="Playfair Display"/>
              </a:rPr>
              <a:t>Introduction</a:t>
            </a:r>
            <a:endParaRPr sz="6600" dirty="0">
              <a:latin typeface="Playfair Display"/>
              <a:ea typeface="Playfair Display"/>
              <a:cs typeface="Playfair Display"/>
              <a:sym typeface="Playfair Display"/>
            </a:endParaRPr>
          </a:p>
        </p:txBody>
      </p:sp>
      <p:sp>
        <p:nvSpPr>
          <p:cNvPr id="138" name="Google Shape;138;p13"/>
          <p:cNvSpPr txBox="1"/>
          <p:nvPr/>
        </p:nvSpPr>
        <p:spPr>
          <a:xfrm>
            <a:off x="1241537" y="5670406"/>
            <a:ext cx="605096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dirty="0" smtClean="0">
                <a:solidFill>
                  <a:srgbClr val="000000"/>
                </a:solidFill>
                <a:latin typeface="Proxima Nova"/>
                <a:ea typeface="Proxima Nova"/>
                <a:cs typeface="Proxima Nova"/>
                <a:sym typeface="Proxima Nova"/>
              </a:rPr>
              <a:t> </a:t>
            </a:r>
            <a:endParaRPr dirty="0"/>
          </a:p>
        </p:txBody>
      </p:sp>
      <p:sp>
        <p:nvSpPr>
          <p:cNvPr id="2" name="Rectangle 1"/>
          <p:cNvSpPr>
            <a:spLocks noChangeArrowheads="1"/>
          </p:cNvSpPr>
          <p:nvPr/>
        </p:nvSpPr>
        <p:spPr bwMode="auto">
          <a:xfrm>
            <a:off x="1067366" y="1857442"/>
            <a:ext cx="1302600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Eye diseases such as diabetic retinopathy, glaucoma, cataracts, and age-related macular degeneration (AMD) are among the leading causes of vision impairment and blindness worldwide, affecting millions of people across different age groups. Early detection plays a crucial role in preventing irreversible vision loss, but traditional diagnostic methods rely on manual examination by ophthalmologists, which can be time-consuming, prone to human error, and challenging to scale, especially in regions with limited medical expertise. The integration of Artificial Intelligence (AI) in medical imaging has revolutionized disease detection by enabling automated analysis of retinal images. Deep learning, particularly Convolutional Neural Networks (CNNs), has shown remarkable accuracy in identifying patterns and anomalies in medical images, allowing for faster and more reliable diagnoses. This advancement in AI-driven diagnostics has the potential to enhance accessibility, improve efficiency, and ultimately reduce blindness rates through early intervention.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21"/>
        <p:cNvGrpSpPr/>
        <p:nvPr/>
      </p:nvGrpSpPr>
      <p:grpSpPr>
        <a:xfrm>
          <a:off x="0" y="0"/>
          <a:ext cx="0" cy="0"/>
          <a:chOff x="0" y="0"/>
          <a:chExt cx="0" cy="0"/>
        </a:xfrm>
      </p:grpSpPr>
      <p:grpSp>
        <p:nvGrpSpPr>
          <p:cNvPr id="122" name="Google Shape;122;p13"/>
          <p:cNvGrpSpPr/>
          <p:nvPr/>
        </p:nvGrpSpPr>
        <p:grpSpPr>
          <a:xfrm>
            <a:off x="11611925" y="-347861"/>
            <a:ext cx="7194562" cy="8441665"/>
            <a:chOff x="0" y="-57150"/>
            <a:chExt cx="2411106" cy="2557330"/>
          </a:xfrm>
        </p:grpSpPr>
        <p:sp>
          <p:nvSpPr>
            <p:cNvPr id="123" name="Google Shape;123;p13"/>
            <p:cNvSpPr/>
            <p:nvPr/>
          </p:nvSpPr>
          <p:spPr>
            <a:xfrm>
              <a:off x="0" y="0"/>
              <a:ext cx="2411106" cy="2500180"/>
            </a:xfrm>
            <a:custGeom>
              <a:avLst/>
              <a:gdLst/>
              <a:ahLst/>
              <a:cxnLst/>
              <a:rect l="l" t="t" r="r" b="b"/>
              <a:pathLst>
                <a:path w="2411106" h="2500180" extrusionOk="0">
                  <a:moveTo>
                    <a:pt x="0" y="0"/>
                  </a:moveTo>
                  <a:lnTo>
                    <a:pt x="2411106" y="0"/>
                  </a:lnTo>
                  <a:lnTo>
                    <a:pt x="2411106" y="2500180"/>
                  </a:lnTo>
                  <a:lnTo>
                    <a:pt x="0" y="2500180"/>
                  </a:lnTo>
                  <a:close/>
                </a:path>
              </a:pathLst>
            </a:custGeom>
            <a:solidFill>
              <a:srgbClr val="A9A9A9"/>
            </a:solidFill>
            <a:ln>
              <a:noFill/>
            </a:ln>
          </p:spPr>
        </p:sp>
        <p:sp>
          <p:nvSpPr>
            <p:cNvPr id="124" name="Google Shape;124;p13"/>
            <p:cNvSpPr txBox="1"/>
            <p:nvPr/>
          </p:nvSpPr>
          <p:spPr>
            <a:xfrm>
              <a:off x="0" y="-57150"/>
              <a:ext cx="2411106" cy="25573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3"/>
          <p:cNvGrpSpPr/>
          <p:nvPr/>
        </p:nvGrpSpPr>
        <p:grpSpPr>
          <a:xfrm>
            <a:off x="8008221" y="8745207"/>
            <a:ext cx="10971854" cy="3284282"/>
            <a:chOff x="0" y="-57150"/>
            <a:chExt cx="3676986" cy="1100658"/>
          </a:xfrm>
        </p:grpSpPr>
        <p:sp>
          <p:nvSpPr>
            <p:cNvPr id="126" name="Google Shape;126;p13"/>
            <p:cNvSpPr/>
            <p:nvPr/>
          </p:nvSpPr>
          <p:spPr>
            <a:xfrm>
              <a:off x="0" y="0"/>
              <a:ext cx="3676986" cy="1043508"/>
            </a:xfrm>
            <a:custGeom>
              <a:avLst/>
              <a:gdLst/>
              <a:ahLst/>
              <a:cxnLst/>
              <a:rect l="l" t="t" r="r" b="b"/>
              <a:pathLst>
                <a:path w="3676986" h="1043508" extrusionOk="0">
                  <a:moveTo>
                    <a:pt x="0" y="0"/>
                  </a:moveTo>
                  <a:lnTo>
                    <a:pt x="3676986" y="0"/>
                  </a:lnTo>
                  <a:lnTo>
                    <a:pt x="3676986" y="1043508"/>
                  </a:lnTo>
                  <a:lnTo>
                    <a:pt x="0" y="1043508"/>
                  </a:lnTo>
                  <a:close/>
                </a:path>
              </a:pathLst>
            </a:custGeom>
            <a:solidFill>
              <a:srgbClr val="BBDAE0"/>
            </a:solidFill>
            <a:ln>
              <a:noFill/>
            </a:ln>
          </p:spPr>
        </p:sp>
        <p:sp>
          <p:nvSpPr>
            <p:cNvPr id="127" name="Google Shape;127;p13"/>
            <p:cNvSpPr txBox="1"/>
            <p:nvPr/>
          </p:nvSpPr>
          <p:spPr>
            <a:xfrm>
              <a:off x="0" y="-57150"/>
              <a:ext cx="3676986" cy="11006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8" name="Google Shape;128;p13"/>
          <p:cNvPicPr preferRelativeResize="0"/>
          <p:nvPr/>
        </p:nvPicPr>
        <p:blipFill>
          <a:blip r:embed="rId3">
            <a:alphaModFix/>
          </a:blip>
          <a:stretch>
            <a:fillRect/>
          </a:stretch>
        </p:blipFill>
        <p:spPr>
          <a:xfrm>
            <a:off x="-107210" y="1486268"/>
            <a:ext cx="10971750" cy="11032899"/>
          </a:xfrm>
          <a:prstGeom prst="rect">
            <a:avLst/>
          </a:prstGeom>
          <a:noFill/>
          <a:ln>
            <a:noFill/>
          </a:ln>
        </p:spPr>
      </p:pic>
      <p:cxnSp>
        <p:nvCxnSpPr>
          <p:cNvPr id="130" name="Google Shape;130;p13"/>
          <p:cNvCxnSpPr/>
          <p:nvPr/>
        </p:nvCxnSpPr>
        <p:spPr>
          <a:xfrm>
            <a:off x="9468237" y="9267825"/>
            <a:ext cx="3023491" cy="0"/>
          </a:xfrm>
          <a:prstGeom prst="straightConnector1">
            <a:avLst/>
          </a:prstGeom>
          <a:noFill/>
          <a:ln w="19050" cap="flat" cmpd="sng">
            <a:solidFill>
              <a:srgbClr val="157E90"/>
            </a:solidFill>
            <a:prstDash val="solid"/>
            <a:round/>
            <a:headEnd type="none" w="sm" len="sm"/>
            <a:tailEnd type="none" w="sm" len="sm"/>
          </a:ln>
        </p:spPr>
      </p:cxnSp>
      <p:grpSp>
        <p:nvGrpSpPr>
          <p:cNvPr id="134" name="Google Shape;134;p13"/>
          <p:cNvGrpSpPr/>
          <p:nvPr/>
        </p:nvGrpSpPr>
        <p:grpSpPr>
          <a:xfrm>
            <a:off x="1241537" y="8886299"/>
            <a:ext cx="1475599" cy="763052"/>
            <a:chOff x="0" y="0"/>
            <a:chExt cx="1571802" cy="812800"/>
          </a:xfrm>
        </p:grpSpPr>
        <p:sp>
          <p:nvSpPr>
            <p:cNvPr id="135" name="Google Shape;135;p13"/>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36" name="Google Shape;136;p13"/>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3"/>
          <p:cNvSpPr txBox="1"/>
          <p:nvPr/>
        </p:nvSpPr>
        <p:spPr>
          <a:xfrm>
            <a:off x="4267017" y="162231"/>
            <a:ext cx="8226600" cy="1107996"/>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000" dirty="0" smtClean="0">
                <a:solidFill>
                  <a:srgbClr val="3A3E39"/>
                </a:solidFill>
                <a:latin typeface="Playfair Display"/>
                <a:ea typeface="Playfair Display"/>
                <a:cs typeface="Playfair Display"/>
                <a:sym typeface="Playfair Display"/>
              </a:rPr>
              <a:t>Abstract</a:t>
            </a:r>
            <a:endParaRPr sz="6000" dirty="0">
              <a:latin typeface="Playfair Display"/>
              <a:ea typeface="Playfair Display"/>
              <a:cs typeface="Playfair Display"/>
              <a:sym typeface="Playfair Display"/>
            </a:endParaRPr>
          </a:p>
        </p:txBody>
      </p:sp>
      <p:sp>
        <p:nvSpPr>
          <p:cNvPr id="138" name="Google Shape;138;p13"/>
          <p:cNvSpPr txBox="1"/>
          <p:nvPr/>
        </p:nvSpPr>
        <p:spPr>
          <a:xfrm>
            <a:off x="1241537" y="5670406"/>
            <a:ext cx="605096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dirty="0" smtClean="0">
                <a:solidFill>
                  <a:srgbClr val="000000"/>
                </a:solidFill>
                <a:latin typeface="Proxima Nova"/>
                <a:ea typeface="Proxima Nova"/>
                <a:cs typeface="Proxima Nova"/>
                <a:sym typeface="Proxima Nova"/>
              </a:rPr>
              <a:t> </a:t>
            </a:r>
            <a:endParaRPr dirty="0"/>
          </a:p>
        </p:txBody>
      </p:sp>
      <p:sp>
        <p:nvSpPr>
          <p:cNvPr id="3" name="Rectangle 1"/>
          <p:cNvSpPr>
            <a:spLocks noChangeArrowheads="1"/>
          </p:cNvSpPr>
          <p:nvPr/>
        </p:nvSpPr>
        <p:spPr bwMode="auto">
          <a:xfrm>
            <a:off x="640175" y="984165"/>
            <a:ext cx="9995466"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smtClean="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dirty="0" smtClean="0">
                <a:solidFill>
                  <a:schemeClr val="tx1"/>
                </a:solidFill>
                <a:latin typeface="+mn-lt"/>
              </a:rPr>
              <a:t>Eye </a:t>
            </a:r>
            <a:r>
              <a:rPr lang="en-US" altLang="en-US" sz="2400" dirty="0" err="1" smtClean="0">
                <a:solidFill>
                  <a:schemeClr val="tx1"/>
                </a:solidFill>
                <a:latin typeface="+mn-lt"/>
              </a:rPr>
              <a:t>Dieases</a:t>
            </a:r>
            <a:r>
              <a:rPr lang="en-US" altLang="en-US" sz="2400" dirty="0" smtClean="0">
                <a:solidFill>
                  <a:schemeClr val="tx1"/>
                </a:solidFill>
                <a:latin typeface="+mn-lt"/>
              </a:rPr>
              <a:t> like</a:t>
            </a:r>
            <a:r>
              <a:rPr kumimoji="0" lang="en-US" altLang="en-US" sz="2400" i="0" u="none" strike="noStrike" cap="none" normalizeH="0" baseline="0" dirty="0" smtClean="0">
                <a:ln>
                  <a:noFill/>
                </a:ln>
                <a:solidFill>
                  <a:schemeClr val="tx1"/>
                </a:solidFill>
                <a:effectLst/>
                <a:latin typeface="+mn-lt"/>
              </a:rPr>
              <a:t> cataracts, diabetic retinopathy, and glaucoma are leading causes of vision impairment and blindness. Early detection is crucial but limited by the need for specialized expertise and equipment. </a:t>
            </a:r>
            <a:endParaRPr kumimoji="0" lang="en-US" altLang="en-US" sz="2400" i="0" u="none" strike="noStrike" cap="none" normalizeH="0" baseline="0" dirty="0" smtClean="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400" dirty="0">
              <a:solidFill>
                <a:schemeClr val="tx1"/>
              </a:solidFill>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400" i="0" u="none" strike="noStrike" cap="none" normalizeH="0" baseline="0" dirty="0" smtClean="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i="0" u="none" strike="noStrike" cap="none" normalizeH="0" baseline="0" dirty="0" smtClean="0">
                <a:ln>
                  <a:noFill/>
                </a:ln>
                <a:solidFill>
                  <a:schemeClr val="tx1"/>
                </a:solidFill>
                <a:effectLst/>
                <a:latin typeface="+mn-lt"/>
              </a:rPr>
              <a:t>This </a:t>
            </a:r>
            <a:r>
              <a:rPr kumimoji="0" lang="en-US" altLang="en-US" sz="2400" i="0" u="none" strike="noStrike" cap="none" normalizeH="0" baseline="0" dirty="0" smtClean="0">
                <a:ln>
                  <a:noFill/>
                </a:ln>
                <a:solidFill>
                  <a:schemeClr val="tx1"/>
                </a:solidFill>
                <a:effectLst/>
                <a:latin typeface="+mn-lt"/>
              </a:rPr>
              <a:t>research proposes a deep learning-based automated system for eye disease classification using retinal fundus images. </a:t>
            </a: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i="0" u="none" strike="noStrike" cap="none" normalizeH="0" baseline="0" dirty="0" smtClean="0">
                <a:ln>
                  <a:noFill/>
                </a:ln>
                <a:solidFill>
                  <a:schemeClr val="tx1"/>
                </a:solidFill>
                <a:effectLst/>
                <a:latin typeface="+mn-lt"/>
              </a:rPr>
              <a:t>Various models</a:t>
            </a:r>
            <a:r>
              <a:rPr kumimoji="0" lang="en-US" altLang="en-US" sz="2400" i="0" u="none" strike="noStrike" cap="none" normalizeH="0" baseline="0" dirty="0" smtClean="0">
                <a:ln>
                  <a:noFill/>
                </a:ln>
                <a:solidFill>
                  <a:schemeClr val="tx1"/>
                </a:solidFill>
                <a:effectLst/>
                <a:latin typeface="+mn-lt"/>
              </a:rPr>
              <a:t>, including CNN, </a:t>
            </a:r>
            <a:r>
              <a:rPr kumimoji="0" lang="en-US" altLang="en-US" sz="2400" i="0" u="none" strike="noStrike" cap="none" normalizeH="0" baseline="0" dirty="0" err="1" smtClean="0">
                <a:ln>
                  <a:noFill/>
                </a:ln>
                <a:solidFill>
                  <a:schemeClr val="tx1"/>
                </a:solidFill>
                <a:effectLst/>
                <a:latin typeface="+mn-lt"/>
              </a:rPr>
              <a:t>Xception</a:t>
            </a:r>
            <a:r>
              <a:rPr kumimoji="0" lang="en-US" altLang="en-US" sz="2400" i="0" u="none" strike="noStrike" cap="none" normalizeH="0" baseline="0" dirty="0" smtClean="0">
                <a:ln>
                  <a:noFill/>
                </a:ln>
                <a:solidFill>
                  <a:schemeClr val="tx1"/>
                </a:solidFill>
                <a:effectLst/>
                <a:latin typeface="+mn-lt"/>
              </a:rPr>
              <a:t>, InceptionV3, and VGG19, were evaluated, with CNN achieving the highest accuracy (85%). A </a:t>
            </a:r>
            <a:r>
              <a:rPr kumimoji="0" lang="en-US" altLang="en-US" sz="2400" i="0" u="none" strike="noStrike" cap="none" normalizeH="0" baseline="0" dirty="0" err="1" smtClean="0">
                <a:ln>
                  <a:noFill/>
                </a:ln>
                <a:solidFill>
                  <a:schemeClr val="tx1"/>
                </a:solidFill>
                <a:effectLst/>
                <a:latin typeface="+mn-lt"/>
              </a:rPr>
              <a:t>Kaggle</a:t>
            </a:r>
            <a:r>
              <a:rPr kumimoji="0" lang="en-US" altLang="en-US" sz="2400" i="0" u="none" strike="noStrike" cap="none" normalizeH="0" baseline="0" dirty="0" smtClean="0">
                <a:ln>
                  <a:noFill/>
                </a:ln>
                <a:solidFill>
                  <a:schemeClr val="tx1"/>
                </a:solidFill>
                <a:effectLst/>
                <a:latin typeface="+mn-lt"/>
              </a:rPr>
              <a:t> dataset was preprocessed using normalization, resizing, and data augmentation to enhance model performance. </a:t>
            </a:r>
            <a:endParaRPr kumimoji="0" lang="en-US" altLang="en-US" sz="2400" i="0" u="none" strike="noStrike" cap="none" normalizeH="0" baseline="0" dirty="0" smtClean="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i="0" u="none" strike="noStrike" cap="none" normalizeH="0" baseline="0" dirty="0" smtClean="0">
                <a:ln>
                  <a:noFill/>
                </a:ln>
                <a:solidFill>
                  <a:schemeClr val="tx1"/>
                </a:solidFill>
                <a:effectLst/>
                <a:latin typeface="+mn-lt"/>
              </a:rPr>
              <a:t>The </a:t>
            </a:r>
            <a:r>
              <a:rPr kumimoji="0" lang="en-US" altLang="en-US" sz="2400" i="0" u="none" strike="noStrike" cap="none" normalizeH="0" baseline="0" dirty="0" smtClean="0">
                <a:ln>
                  <a:noFill/>
                </a:ln>
                <a:solidFill>
                  <a:schemeClr val="tx1"/>
                </a:solidFill>
                <a:effectLst/>
                <a:latin typeface="+mn-lt"/>
              </a:rPr>
              <a:t>system is deployed as a Flask-based web application for real-time disease prediction. This AI-driven approach offers a cost-effective, efficient, and accessible solution for early eye disease detection, improving healthcare accessibility and patient outcomes</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p:txBody>
      </p:sp>
      <p:pic>
        <p:nvPicPr>
          <p:cNvPr id="23" name="Google Shape;129;p13"/>
          <p:cNvPicPr preferRelativeResize="0"/>
          <p:nvPr/>
        </p:nvPicPr>
        <p:blipFill>
          <a:blip r:embed="rId4">
            <a:alphaModFix/>
          </a:blip>
          <a:stretch>
            <a:fillRect/>
          </a:stretch>
        </p:blipFill>
        <p:spPr>
          <a:xfrm>
            <a:off x="11840824" y="209252"/>
            <a:ext cx="5140625" cy="7714021"/>
          </a:xfrm>
          <a:prstGeom prst="rect">
            <a:avLst/>
          </a:prstGeom>
          <a:noFill/>
          <a:ln>
            <a:noFill/>
          </a:ln>
        </p:spPr>
      </p:pic>
    </p:spTree>
    <p:extLst>
      <p:ext uri="{BB962C8B-B14F-4D97-AF65-F5344CB8AC3E}">
        <p14:creationId xmlns:p14="http://schemas.microsoft.com/office/powerpoint/2010/main" val="2203501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21"/>
        <p:cNvGrpSpPr/>
        <p:nvPr/>
      </p:nvGrpSpPr>
      <p:grpSpPr>
        <a:xfrm>
          <a:off x="0" y="0"/>
          <a:ext cx="0" cy="0"/>
          <a:chOff x="0" y="0"/>
          <a:chExt cx="0" cy="0"/>
        </a:xfrm>
      </p:grpSpPr>
      <p:grpSp>
        <p:nvGrpSpPr>
          <p:cNvPr id="125" name="Google Shape;125;p13"/>
          <p:cNvGrpSpPr/>
          <p:nvPr/>
        </p:nvGrpSpPr>
        <p:grpSpPr>
          <a:xfrm>
            <a:off x="2180670" y="8965806"/>
            <a:ext cx="16107330" cy="3697869"/>
            <a:chOff x="0" y="-195755"/>
            <a:chExt cx="4081233" cy="1239263"/>
          </a:xfrm>
        </p:grpSpPr>
        <p:sp>
          <p:nvSpPr>
            <p:cNvPr id="126" name="Google Shape;126;p13"/>
            <p:cNvSpPr/>
            <p:nvPr/>
          </p:nvSpPr>
          <p:spPr>
            <a:xfrm>
              <a:off x="0" y="0"/>
              <a:ext cx="3676986" cy="1043508"/>
            </a:xfrm>
            <a:custGeom>
              <a:avLst/>
              <a:gdLst/>
              <a:ahLst/>
              <a:cxnLst/>
              <a:rect l="l" t="t" r="r" b="b"/>
              <a:pathLst>
                <a:path w="3676986" h="1043508" extrusionOk="0">
                  <a:moveTo>
                    <a:pt x="0" y="0"/>
                  </a:moveTo>
                  <a:lnTo>
                    <a:pt x="3676986" y="0"/>
                  </a:lnTo>
                  <a:lnTo>
                    <a:pt x="3676986" y="1043508"/>
                  </a:lnTo>
                  <a:lnTo>
                    <a:pt x="0" y="1043508"/>
                  </a:lnTo>
                  <a:close/>
                </a:path>
              </a:pathLst>
            </a:custGeom>
            <a:solidFill>
              <a:srgbClr val="BBDAE0"/>
            </a:solidFill>
            <a:ln>
              <a:noFill/>
            </a:ln>
          </p:spPr>
        </p:sp>
        <p:sp>
          <p:nvSpPr>
            <p:cNvPr id="127" name="Google Shape;127;p13"/>
            <p:cNvSpPr txBox="1"/>
            <p:nvPr/>
          </p:nvSpPr>
          <p:spPr>
            <a:xfrm>
              <a:off x="404247" y="-195755"/>
              <a:ext cx="3676986" cy="11006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30" name="Google Shape;130;p13"/>
          <p:cNvCxnSpPr/>
          <p:nvPr/>
        </p:nvCxnSpPr>
        <p:spPr>
          <a:xfrm flipV="1">
            <a:off x="5791201" y="1299103"/>
            <a:ext cx="6003842" cy="21318"/>
          </a:xfrm>
          <a:prstGeom prst="straightConnector1">
            <a:avLst/>
          </a:prstGeom>
          <a:noFill/>
          <a:ln w="19050" cap="flat" cmpd="sng">
            <a:solidFill>
              <a:srgbClr val="157E90"/>
            </a:solidFill>
            <a:prstDash val="solid"/>
            <a:round/>
            <a:headEnd type="none" w="sm" len="sm"/>
            <a:tailEnd type="none" w="sm" len="sm"/>
          </a:ln>
        </p:spPr>
      </p:cxnSp>
      <p:grpSp>
        <p:nvGrpSpPr>
          <p:cNvPr id="134" name="Google Shape;134;p13"/>
          <p:cNvGrpSpPr/>
          <p:nvPr/>
        </p:nvGrpSpPr>
        <p:grpSpPr>
          <a:xfrm>
            <a:off x="16205765" y="8306963"/>
            <a:ext cx="1475599" cy="763052"/>
            <a:chOff x="0" y="0"/>
            <a:chExt cx="1571802" cy="812800"/>
          </a:xfrm>
        </p:grpSpPr>
        <p:sp>
          <p:nvSpPr>
            <p:cNvPr id="135" name="Google Shape;135;p13"/>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36" name="Google Shape;136;p13"/>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3"/>
          <p:cNvSpPr txBox="1"/>
          <p:nvPr/>
        </p:nvSpPr>
        <p:spPr>
          <a:xfrm>
            <a:off x="5508534" y="132319"/>
            <a:ext cx="10472168" cy="12187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600" dirty="0" smtClean="0">
                <a:solidFill>
                  <a:srgbClr val="3A3E39"/>
                </a:solidFill>
                <a:latin typeface="Playfair Display"/>
                <a:ea typeface="Playfair Display"/>
                <a:cs typeface="Playfair Display"/>
                <a:sym typeface="Playfair Display"/>
              </a:rPr>
              <a:t>literature Review</a:t>
            </a:r>
            <a:endParaRPr sz="6600" dirty="0">
              <a:latin typeface="Playfair Display"/>
              <a:ea typeface="Playfair Display"/>
              <a:cs typeface="Playfair Display"/>
              <a:sym typeface="Playfair Display"/>
            </a:endParaRPr>
          </a:p>
        </p:txBody>
      </p:sp>
      <p:sp>
        <p:nvSpPr>
          <p:cNvPr id="138" name="Google Shape;138;p13"/>
          <p:cNvSpPr txBox="1"/>
          <p:nvPr/>
        </p:nvSpPr>
        <p:spPr>
          <a:xfrm>
            <a:off x="1241537" y="5670406"/>
            <a:ext cx="605096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dirty="0" smtClean="0">
                <a:solidFill>
                  <a:srgbClr val="000000"/>
                </a:solidFill>
                <a:latin typeface="Proxima Nova"/>
                <a:ea typeface="Proxima Nova"/>
                <a:cs typeface="Proxima Nova"/>
                <a:sym typeface="Proxima Nova"/>
              </a:rPr>
              <a:t> </a:t>
            </a:r>
            <a:endParaRPr dirty="0"/>
          </a:p>
        </p:txBody>
      </p:sp>
      <p:sp>
        <p:nvSpPr>
          <p:cNvPr id="4" name="Rectangle 1"/>
          <p:cNvSpPr>
            <a:spLocks noChangeArrowheads="1"/>
          </p:cNvSpPr>
          <p:nvPr/>
        </p:nvSpPr>
        <p:spPr bwMode="auto">
          <a:xfrm>
            <a:off x="2180670" y="1506109"/>
            <a:ext cx="14418125"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i="0" u="none" strike="noStrike" cap="none" normalizeH="0" baseline="0" dirty="0" smtClean="0">
                <a:ln>
                  <a:noFill/>
                </a:ln>
                <a:solidFill>
                  <a:schemeClr val="tx1"/>
                </a:solidFill>
                <a:effectLst/>
                <a:latin typeface="+mn-lt"/>
              </a:rPr>
              <a:t>Deep Learning in Medical Imaging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CNNs outperform traditional machine learning in medical image classification (</a:t>
            </a:r>
            <a:r>
              <a:rPr kumimoji="0" lang="en-US" altLang="en-US" sz="2400" i="0" u="none" strike="noStrike" cap="none" normalizeH="0" baseline="0" dirty="0" err="1" smtClean="0">
                <a:ln>
                  <a:noFill/>
                </a:ln>
                <a:solidFill>
                  <a:schemeClr val="tx1"/>
                </a:solidFill>
                <a:effectLst/>
                <a:latin typeface="+mn-lt"/>
              </a:rPr>
              <a:t>LeCun</a:t>
            </a:r>
            <a:r>
              <a:rPr kumimoji="0" lang="en-US" altLang="en-US" sz="2400" i="0" u="none" strike="noStrike" cap="none" normalizeH="0" baseline="0" dirty="0" smtClean="0">
                <a:ln>
                  <a:noFill/>
                </a:ln>
                <a:solidFill>
                  <a:schemeClr val="tx1"/>
                </a:solidFill>
                <a:effectLst/>
                <a:latin typeface="+mn-lt"/>
              </a:rPr>
              <a:t> et al., 2015).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Deep learning models achieved high sensitivity and specificity in detecting diabetic retinopathy (</a:t>
            </a:r>
            <a:r>
              <a:rPr kumimoji="0" lang="en-US" altLang="en-US" sz="2400" i="0" u="none" strike="noStrike" cap="none" normalizeH="0" baseline="0" dirty="0" err="1" smtClean="0">
                <a:ln>
                  <a:noFill/>
                </a:ln>
                <a:solidFill>
                  <a:schemeClr val="tx1"/>
                </a:solidFill>
                <a:effectLst/>
                <a:latin typeface="+mn-lt"/>
              </a:rPr>
              <a:t>Gulshan</a:t>
            </a:r>
            <a:r>
              <a:rPr kumimoji="0" lang="en-US" altLang="en-US" sz="2400" i="0" u="none" strike="noStrike" cap="none" normalizeH="0" baseline="0" dirty="0" smtClean="0">
                <a:ln>
                  <a:noFill/>
                </a:ln>
                <a:solidFill>
                  <a:schemeClr val="tx1"/>
                </a:solidFill>
                <a:effectLst/>
                <a:latin typeface="+mn-lt"/>
              </a:rPr>
              <a:t> et al., 2016).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i="0" u="none" strike="noStrike" cap="none" normalizeH="0" baseline="0" dirty="0" smtClean="0">
                <a:ln>
                  <a:noFill/>
                </a:ln>
                <a:solidFill>
                  <a:schemeClr val="tx1"/>
                </a:solidFill>
                <a:effectLst/>
                <a:latin typeface="+mn-lt"/>
              </a:rPr>
              <a:t>CNNs for Eye Disease Detection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VGG19, InceptionV3, </a:t>
            </a:r>
            <a:r>
              <a:rPr kumimoji="0" lang="en-US" altLang="en-US" sz="2400" i="0" u="none" strike="noStrike" cap="none" normalizeH="0" baseline="0" dirty="0" err="1" smtClean="0">
                <a:ln>
                  <a:noFill/>
                </a:ln>
                <a:solidFill>
                  <a:schemeClr val="tx1"/>
                </a:solidFill>
                <a:effectLst/>
                <a:latin typeface="+mn-lt"/>
              </a:rPr>
              <a:t>Xception</a:t>
            </a:r>
            <a:r>
              <a:rPr kumimoji="0" lang="en-US" altLang="en-US" sz="2400" i="0" u="none" strike="noStrike" cap="none" normalizeH="0" baseline="0" dirty="0" smtClean="0">
                <a:ln>
                  <a:noFill/>
                </a:ln>
                <a:solidFill>
                  <a:schemeClr val="tx1"/>
                </a:solidFill>
                <a:effectLst/>
                <a:latin typeface="+mn-lt"/>
              </a:rPr>
              <a:t>, and Custom CNNs have been widely used in ophthalmology.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Studies show CNNs improve accuracy in retinal disease classification when combined with data augmentation (</a:t>
            </a:r>
            <a:r>
              <a:rPr kumimoji="0" lang="en-US" altLang="en-US" sz="2400" i="0" u="none" strike="noStrike" cap="none" normalizeH="0" baseline="0" dirty="0" err="1" smtClean="0">
                <a:ln>
                  <a:noFill/>
                </a:ln>
                <a:solidFill>
                  <a:schemeClr val="tx1"/>
                </a:solidFill>
                <a:effectLst/>
                <a:latin typeface="+mn-lt"/>
              </a:rPr>
              <a:t>Akram</a:t>
            </a:r>
            <a:r>
              <a:rPr kumimoji="0" lang="en-US" altLang="en-US" sz="2400" i="0" u="none" strike="noStrike" cap="none" normalizeH="0" baseline="0" dirty="0" smtClean="0">
                <a:ln>
                  <a:noFill/>
                </a:ln>
                <a:solidFill>
                  <a:schemeClr val="tx1"/>
                </a:solidFill>
                <a:effectLst/>
                <a:latin typeface="+mn-lt"/>
              </a:rPr>
              <a:t> et al., 2019).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i="0" u="none" strike="noStrike" cap="none" normalizeH="0" baseline="0" dirty="0" smtClean="0">
                <a:ln>
                  <a:noFill/>
                </a:ln>
                <a:solidFill>
                  <a:schemeClr val="tx1"/>
                </a:solidFill>
                <a:effectLst/>
                <a:latin typeface="+mn-lt"/>
              </a:rPr>
              <a:t>Performance Comparison of Models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CNN achieved 96.6% accuracy in detecting multiple retinal diseases (</a:t>
            </a:r>
            <a:r>
              <a:rPr kumimoji="0" lang="en-US" altLang="en-US" sz="2400" i="0" u="none" strike="noStrike" cap="none" normalizeH="0" baseline="0" dirty="0" err="1" smtClean="0">
                <a:ln>
                  <a:noFill/>
                </a:ln>
                <a:solidFill>
                  <a:schemeClr val="tx1"/>
                </a:solidFill>
                <a:effectLst/>
                <a:latin typeface="+mn-lt"/>
              </a:rPr>
              <a:t>Kermany</a:t>
            </a:r>
            <a:r>
              <a:rPr kumimoji="0" lang="en-US" altLang="en-US" sz="2400" i="0" u="none" strike="noStrike" cap="none" normalizeH="0" baseline="0" dirty="0" smtClean="0">
                <a:ln>
                  <a:noFill/>
                </a:ln>
                <a:solidFill>
                  <a:schemeClr val="tx1"/>
                </a:solidFill>
                <a:effectLst/>
                <a:latin typeface="+mn-lt"/>
              </a:rPr>
              <a:t> et al., 2018).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Your Study (2024): CNN (85%) outperformed VGG19 (45%), </a:t>
            </a:r>
            <a:r>
              <a:rPr kumimoji="0" lang="en-US" altLang="en-US" sz="2400" i="0" u="none" strike="noStrike" cap="none" normalizeH="0" baseline="0" dirty="0" err="1" smtClean="0">
                <a:ln>
                  <a:noFill/>
                </a:ln>
                <a:solidFill>
                  <a:schemeClr val="tx1"/>
                </a:solidFill>
                <a:effectLst/>
                <a:latin typeface="+mn-lt"/>
              </a:rPr>
              <a:t>Xception</a:t>
            </a:r>
            <a:r>
              <a:rPr kumimoji="0" lang="en-US" altLang="en-US" sz="2400" i="0" u="none" strike="noStrike" cap="none" normalizeH="0" baseline="0" dirty="0" smtClean="0">
                <a:ln>
                  <a:noFill/>
                </a:ln>
                <a:solidFill>
                  <a:schemeClr val="tx1"/>
                </a:solidFill>
                <a:effectLst/>
                <a:latin typeface="+mn-lt"/>
              </a:rPr>
              <a:t> (55%), and InceptionV3 (35%).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i="0" u="none" strike="noStrike" cap="none" normalizeH="0" baseline="0" dirty="0" smtClean="0">
                <a:ln>
                  <a:noFill/>
                </a:ln>
                <a:solidFill>
                  <a:schemeClr val="tx1"/>
                </a:solidFill>
                <a:effectLst/>
                <a:latin typeface="+mn-lt"/>
              </a:rPr>
              <a:t>Challenges in AI-Based Eye Disease Detection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mn-lt"/>
              </a:rPr>
              <a:t>Data limitations, high computational costs, black-box interpretability, and regulatory challenges hinder clinical adoption (</a:t>
            </a:r>
            <a:r>
              <a:rPr kumimoji="0" lang="en-US" altLang="en-US" sz="2400" i="0" u="none" strike="noStrike" cap="none" normalizeH="0" baseline="0" dirty="0" err="1" smtClean="0">
                <a:ln>
                  <a:noFill/>
                </a:ln>
                <a:solidFill>
                  <a:schemeClr val="tx1"/>
                </a:solidFill>
                <a:effectLst/>
                <a:latin typeface="+mn-lt"/>
              </a:rPr>
              <a:t>Rajpurkar</a:t>
            </a:r>
            <a:r>
              <a:rPr kumimoji="0" lang="en-US" altLang="en-US" sz="2400" i="0" u="none" strike="noStrike" cap="none" normalizeH="0" baseline="0" dirty="0" smtClean="0">
                <a:ln>
                  <a:noFill/>
                </a:ln>
                <a:solidFill>
                  <a:schemeClr val="tx1"/>
                </a:solidFill>
                <a:effectLst/>
                <a:latin typeface="+mn-lt"/>
              </a:rPr>
              <a:t> et al., 2018). </a:t>
            </a:r>
          </a:p>
        </p:txBody>
      </p:sp>
    </p:spTree>
    <p:extLst>
      <p:ext uri="{BB962C8B-B14F-4D97-AF65-F5344CB8AC3E}">
        <p14:creationId xmlns:p14="http://schemas.microsoft.com/office/powerpoint/2010/main" val="408622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61"/>
        <p:cNvGrpSpPr/>
        <p:nvPr/>
      </p:nvGrpSpPr>
      <p:grpSpPr>
        <a:xfrm>
          <a:off x="0" y="0"/>
          <a:ext cx="0" cy="0"/>
          <a:chOff x="0" y="0"/>
          <a:chExt cx="0" cy="0"/>
        </a:xfrm>
      </p:grpSpPr>
      <p:grpSp>
        <p:nvGrpSpPr>
          <p:cNvPr id="162" name="Google Shape;162;p15"/>
          <p:cNvGrpSpPr/>
          <p:nvPr/>
        </p:nvGrpSpPr>
        <p:grpSpPr>
          <a:xfrm>
            <a:off x="2979859" y="9193366"/>
            <a:ext cx="11040194" cy="1148945"/>
            <a:chOff x="0" y="-57150"/>
            <a:chExt cx="3699889" cy="385045"/>
          </a:xfrm>
        </p:grpSpPr>
        <p:sp>
          <p:nvSpPr>
            <p:cNvPr id="163" name="Google Shape;163;p15"/>
            <p:cNvSpPr/>
            <p:nvPr/>
          </p:nvSpPr>
          <p:spPr>
            <a:xfrm>
              <a:off x="0" y="0"/>
              <a:ext cx="3699889" cy="327895"/>
            </a:xfrm>
            <a:custGeom>
              <a:avLst/>
              <a:gdLst/>
              <a:ahLst/>
              <a:cxnLst/>
              <a:rect l="l" t="t" r="r" b="b"/>
              <a:pathLst>
                <a:path w="3699889" h="327895" extrusionOk="0">
                  <a:moveTo>
                    <a:pt x="0" y="0"/>
                  </a:moveTo>
                  <a:lnTo>
                    <a:pt x="3699889" y="0"/>
                  </a:lnTo>
                  <a:lnTo>
                    <a:pt x="3699889" y="327895"/>
                  </a:lnTo>
                  <a:lnTo>
                    <a:pt x="0" y="327895"/>
                  </a:lnTo>
                  <a:close/>
                </a:path>
              </a:pathLst>
            </a:custGeom>
            <a:solidFill>
              <a:srgbClr val="A9A9A9"/>
            </a:solidFill>
            <a:ln>
              <a:noFill/>
            </a:ln>
          </p:spPr>
        </p:sp>
        <p:sp>
          <p:nvSpPr>
            <p:cNvPr id="164" name="Google Shape;164;p15"/>
            <p:cNvSpPr txBox="1"/>
            <p:nvPr/>
          </p:nvSpPr>
          <p:spPr>
            <a:xfrm>
              <a:off x="0" y="-57150"/>
              <a:ext cx="3699889" cy="38504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15"/>
          <p:cNvGrpSpPr/>
          <p:nvPr/>
        </p:nvGrpSpPr>
        <p:grpSpPr>
          <a:xfrm>
            <a:off x="7458424" y="-184341"/>
            <a:ext cx="11040194" cy="747546"/>
            <a:chOff x="0" y="-57150"/>
            <a:chExt cx="3699889" cy="385045"/>
          </a:xfrm>
        </p:grpSpPr>
        <p:sp>
          <p:nvSpPr>
            <p:cNvPr id="166" name="Google Shape;166;p15"/>
            <p:cNvSpPr/>
            <p:nvPr/>
          </p:nvSpPr>
          <p:spPr>
            <a:xfrm>
              <a:off x="0" y="0"/>
              <a:ext cx="3699889" cy="327895"/>
            </a:xfrm>
            <a:custGeom>
              <a:avLst/>
              <a:gdLst/>
              <a:ahLst/>
              <a:cxnLst/>
              <a:rect l="l" t="t" r="r" b="b"/>
              <a:pathLst>
                <a:path w="3699889" h="327895" extrusionOk="0">
                  <a:moveTo>
                    <a:pt x="0" y="0"/>
                  </a:moveTo>
                  <a:lnTo>
                    <a:pt x="3699889" y="0"/>
                  </a:lnTo>
                  <a:lnTo>
                    <a:pt x="3699889" y="327895"/>
                  </a:lnTo>
                  <a:lnTo>
                    <a:pt x="0" y="327895"/>
                  </a:lnTo>
                  <a:close/>
                </a:path>
              </a:pathLst>
            </a:custGeom>
            <a:solidFill>
              <a:srgbClr val="BBDAE0"/>
            </a:solidFill>
            <a:ln>
              <a:noFill/>
            </a:ln>
          </p:spPr>
        </p:sp>
        <p:sp>
          <p:nvSpPr>
            <p:cNvPr id="167" name="Google Shape;167;p15"/>
            <p:cNvSpPr txBox="1"/>
            <p:nvPr/>
          </p:nvSpPr>
          <p:spPr>
            <a:xfrm>
              <a:off x="0" y="-57150"/>
              <a:ext cx="3699889" cy="38504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15"/>
          <p:cNvGrpSpPr/>
          <p:nvPr/>
        </p:nvGrpSpPr>
        <p:grpSpPr>
          <a:xfrm>
            <a:off x="13701249" y="-170531"/>
            <a:ext cx="4586751" cy="10457531"/>
            <a:chOff x="0" y="-57150"/>
            <a:chExt cx="1537153" cy="3504622"/>
          </a:xfrm>
        </p:grpSpPr>
        <p:sp>
          <p:nvSpPr>
            <p:cNvPr id="169" name="Google Shape;169;p15"/>
            <p:cNvSpPr/>
            <p:nvPr/>
          </p:nvSpPr>
          <p:spPr>
            <a:xfrm>
              <a:off x="0" y="0"/>
              <a:ext cx="1537153" cy="3447472"/>
            </a:xfrm>
            <a:custGeom>
              <a:avLst/>
              <a:gdLst/>
              <a:ahLst/>
              <a:cxnLst/>
              <a:rect l="l" t="t" r="r" b="b"/>
              <a:pathLst>
                <a:path w="1537153" h="3447472" extrusionOk="0">
                  <a:moveTo>
                    <a:pt x="0" y="0"/>
                  </a:moveTo>
                  <a:lnTo>
                    <a:pt x="1537153" y="0"/>
                  </a:lnTo>
                  <a:lnTo>
                    <a:pt x="1537153" y="3447472"/>
                  </a:lnTo>
                  <a:lnTo>
                    <a:pt x="0" y="3447472"/>
                  </a:lnTo>
                  <a:close/>
                </a:path>
              </a:pathLst>
            </a:custGeom>
            <a:solidFill>
              <a:srgbClr val="BBDAE0"/>
            </a:solidFill>
            <a:ln>
              <a:noFill/>
            </a:ln>
          </p:spPr>
        </p:sp>
        <p:sp>
          <p:nvSpPr>
            <p:cNvPr id="170" name="Google Shape;170;p15"/>
            <p:cNvSpPr txBox="1"/>
            <p:nvPr/>
          </p:nvSpPr>
          <p:spPr>
            <a:xfrm>
              <a:off x="0" y="-57150"/>
              <a:ext cx="1537153" cy="35046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1" name="Google Shape;171;p15"/>
          <p:cNvPicPr preferRelativeResize="0"/>
          <p:nvPr/>
        </p:nvPicPr>
        <p:blipFill>
          <a:blip r:embed="rId3">
            <a:alphaModFix/>
          </a:blip>
          <a:stretch>
            <a:fillRect/>
          </a:stretch>
        </p:blipFill>
        <p:spPr>
          <a:xfrm>
            <a:off x="13741159" y="1250"/>
            <a:ext cx="10255402" cy="10316374"/>
          </a:xfrm>
          <a:prstGeom prst="rect">
            <a:avLst/>
          </a:prstGeom>
          <a:noFill/>
          <a:ln>
            <a:noFill/>
          </a:ln>
        </p:spPr>
      </p:pic>
      <p:cxnSp>
        <p:nvCxnSpPr>
          <p:cNvPr id="173" name="Google Shape;173;p15"/>
          <p:cNvCxnSpPr/>
          <p:nvPr/>
        </p:nvCxnSpPr>
        <p:spPr>
          <a:xfrm>
            <a:off x="4745089" y="1766280"/>
            <a:ext cx="3023491" cy="0"/>
          </a:xfrm>
          <a:prstGeom prst="straightConnector1">
            <a:avLst/>
          </a:prstGeom>
          <a:noFill/>
          <a:ln w="19050" cap="flat" cmpd="sng">
            <a:solidFill>
              <a:srgbClr val="157E90"/>
            </a:solidFill>
            <a:prstDash val="solid"/>
            <a:round/>
            <a:headEnd type="none" w="sm" len="sm"/>
            <a:tailEnd type="none" w="sm" len="sm"/>
          </a:ln>
        </p:spPr>
      </p:cxnSp>
      <p:cxnSp>
        <p:nvCxnSpPr>
          <p:cNvPr id="174" name="Google Shape;174;p15"/>
          <p:cNvCxnSpPr/>
          <p:nvPr/>
        </p:nvCxnSpPr>
        <p:spPr>
          <a:xfrm>
            <a:off x="12373480" y="9585839"/>
            <a:ext cx="3023491" cy="0"/>
          </a:xfrm>
          <a:prstGeom prst="straightConnector1">
            <a:avLst/>
          </a:prstGeom>
          <a:noFill/>
          <a:ln w="19050" cap="flat" cmpd="sng">
            <a:solidFill>
              <a:srgbClr val="157E90"/>
            </a:solidFill>
            <a:prstDash val="solid"/>
            <a:round/>
            <a:headEnd type="none" w="sm" len="sm"/>
            <a:tailEnd type="none" w="sm" len="sm"/>
          </a:ln>
        </p:spPr>
      </p:cxnSp>
      <p:sp>
        <p:nvSpPr>
          <p:cNvPr id="175" name="Google Shape;175;p15"/>
          <p:cNvSpPr txBox="1"/>
          <p:nvPr/>
        </p:nvSpPr>
        <p:spPr>
          <a:xfrm>
            <a:off x="644197" y="231620"/>
            <a:ext cx="9664765"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dirty="0">
                <a:solidFill>
                  <a:srgbClr val="3A3E39"/>
                </a:solidFill>
                <a:latin typeface="Playfair Display"/>
                <a:ea typeface="Playfair Display"/>
                <a:cs typeface="Playfair Display"/>
                <a:sym typeface="Playfair Display"/>
              </a:rPr>
              <a:t>D</a:t>
            </a:r>
            <a:r>
              <a:rPr lang="en-US" sz="7200" i="0" u="none" strike="noStrike" cap="none" dirty="0" smtClean="0">
                <a:solidFill>
                  <a:srgbClr val="3A3E39"/>
                </a:solidFill>
                <a:latin typeface="Playfair Display"/>
                <a:ea typeface="Playfair Display"/>
                <a:cs typeface="Playfair Display"/>
                <a:sym typeface="Playfair Display"/>
              </a:rPr>
              <a:t>ata Collection</a:t>
            </a:r>
            <a:endParaRPr sz="7200" dirty="0">
              <a:latin typeface="Playfair Display"/>
              <a:ea typeface="Playfair Display"/>
              <a:cs typeface="Playfair Display"/>
              <a:sym typeface="Playfair Display"/>
            </a:endParaRPr>
          </a:p>
        </p:txBody>
      </p:sp>
      <p:sp>
        <p:nvSpPr>
          <p:cNvPr id="176" name="Google Shape;176;p15"/>
          <p:cNvSpPr txBox="1"/>
          <p:nvPr/>
        </p:nvSpPr>
        <p:spPr>
          <a:xfrm>
            <a:off x="3184580" y="6587479"/>
            <a:ext cx="4584000" cy="5385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i="0" u="none" strike="noStrike" cap="none">
                <a:solidFill>
                  <a:srgbClr val="FFFFFF"/>
                </a:solidFill>
                <a:latin typeface="Playfair Display"/>
                <a:ea typeface="Playfair Display"/>
                <a:cs typeface="Playfair Display"/>
                <a:sym typeface="Playfair Display"/>
              </a:rPr>
              <a:t>What we do? </a:t>
            </a:r>
            <a:endParaRPr>
              <a:latin typeface="Playfair Display"/>
              <a:ea typeface="Playfair Display"/>
              <a:cs typeface="Playfair Display"/>
              <a:sym typeface="Playfair Display"/>
            </a:endParaRPr>
          </a:p>
        </p:txBody>
      </p:sp>
      <p:pic>
        <p:nvPicPr>
          <p:cNvPr id="180" name="Google Shape;180;p15"/>
          <p:cNvPicPr preferRelativeResize="0"/>
          <p:nvPr/>
        </p:nvPicPr>
        <p:blipFill>
          <a:blip r:embed="rId4">
            <a:alphaModFix/>
          </a:blip>
          <a:stretch>
            <a:fillRect/>
          </a:stretch>
        </p:blipFill>
        <p:spPr>
          <a:xfrm>
            <a:off x="12227396" y="8347100"/>
            <a:ext cx="751125" cy="751125"/>
          </a:xfrm>
          <a:prstGeom prst="rect">
            <a:avLst/>
          </a:prstGeom>
          <a:noFill/>
          <a:ln>
            <a:noFill/>
          </a:ln>
        </p:spPr>
      </p:pic>
      <p:pic>
        <p:nvPicPr>
          <p:cNvPr id="181" name="Google Shape;181;p15"/>
          <p:cNvPicPr preferRelativeResize="0"/>
          <p:nvPr/>
        </p:nvPicPr>
        <p:blipFill>
          <a:blip r:embed="rId5">
            <a:alphaModFix/>
          </a:blip>
          <a:stretch>
            <a:fillRect/>
          </a:stretch>
        </p:blipFill>
        <p:spPr>
          <a:xfrm>
            <a:off x="1786025" y="6481151"/>
            <a:ext cx="751125" cy="751148"/>
          </a:xfrm>
          <a:prstGeom prst="rect">
            <a:avLst/>
          </a:prstGeom>
          <a:noFill/>
          <a:ln>
            <a:noFill/>
          </a:ln>
        </p:spPr>
      </p:pic>
      <p:sp>
        <p:nvSpPr>
          <p:cNvPr id="3" name="Rectangle 2"/>
          <p:cNvSpPr>
            <a:spLocks noChangeArrowheads="1"/>
          </p:cNvSpPr>
          <p:nvPr/>
        </p:nvSpPr>
        <p:spPr bwMode="auto">
          <a:xfrm>
            <a:off x="624470" y="2191803"/>
            <a:ext cx="10386177"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Data Collection &amp;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Dataset Source: </a:t>
            </a:r>
            <a:r>
              <a:rPr kumimoji="0" lang="en-US" altLang="en-US" sz="240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Kaggle</a:t>
            </a: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Total Images: 4,217 retinal images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(4 disease categories: Cataract, Glaucoma, Diabetic Retinopathy, Normal)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Dataset Characteristics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Types of Images: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Fundus images (Retinal scans)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OCT scans (High-resolution cross-sections)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Retinal scans (Detailed eye structure analysis)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Preprocessing Steps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Image Resizing: 256×256 pixels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Normalization: Pixel values scaled between 0 and 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Data Augmentation: Rotation, flipping, brightness adjustment </a:t>
            </a:r>
          </a:p>
        </p:txBody>
      </p:sp>
      <p:pic>
        <p:nvPicPr>
          <p:cNvPr id="20" name="Picture 19">
            <a:extLst>
              <a:ext uri="{FF2B5EF4-FFF2-40B4-BE49-F238E27FC236}">
                <a16:creationId xmlns="" xmlns:a16="http://schemas.microsoft.com/office/drawing/2014/main" id="{E9230B2A-AAB4-D58A-8616-4727A04CFA73}"/>
              </a:ext>
            </a:extLst>
          </p:cNvPr>
          <p:cNvPicPr>
            <a:picLocks noChangeAspect="1"/>
          </p:cNvPicPr>
          <p:nvPr/>
        </p:nvPicPr>
        <p:blipFill>
          <a:blip r:embed="rId6"/>
          <a:srcRect l="3341"/>
          <a:stretch/>
        </p:blipFill>
        <p:spPr>
          <a:xfrm>
            <a:off x="11388156" y="0"/>
            <a:ext cx="4994136" cy="4003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1" name="Group 20">
            <a:extLst>
              <a:ext uri="{FF2B5EF4-FFF2-40B4-BE49-F238E27FC236}">
                <a16:creationId xmlns="" xmlns:a16="http://schemas.microsoft.com/office/drawing/2014/main" id="{D05C44CB-8C98-CD06-83F6-712EA808B3C3}"/>
              </a:ext>
            </a:extLst>
          </p:cNvPr>
          <p:cNvGrpSpPr/>
          <p:nvPr/>
        </p:nvGrpSpPr>
        <p:grpSpPr>
          <a:xfrm>
            <a:off x="10699198" y="4586880"/>
            <a:ext cx="6372053" cy="4727428"/>
            <a:chOff x="11887211" y="673042"/>
            <a:chExt cx="5439534" cy="5652345"/>
          </a:xfrm>
        </p:grpSpPr>
        <p:pic>
          <p:nvPicPr>
            <p:cNvPr id="22" name="Picture 21">
              <a:extLst>
                <a:ext uri="{FF2B5EF4-FFF2-40B4-BE49-F238E27FC236}">
                  <a16:creationId xmlns="" xmlns:a16="http://schemas.microsoft.com/office/drawing/2014/main" id="{5EA63122-69BA-B38D-8D28-2D6A1D7DA2CD}"/>
                </a:ext>
              </a:extLst>
            </p:cNvPr>
            <p:cNvPicPr>
              <a:picLocks noChangeAspect="1"/>
            </p:cNvPicPr>
            <p:nvPr/>
          </p:nvPicPr>
          <p:blipFill>
            <a:blip r:embed="rId7"/>
            <a:srcRect l="1382"/>
            <a:stretch/>
          </p:blipFill>
          <p:spPr>
            <a:xfrm>
              <a:off x="11887211" y="673042"/>
              <a:ext cx="5439534" cy="2838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 xmlns:a16="http://schemas.microsoft.com/office/drawing/2014/main" id="{8C061960-2E74-DC61-63D5-D989320B842F}"/>
                </a:ext>
              </a:extLst>
            </p:cNvPr>
            <p:cNvPicPr>
              <a:picLocks noChangeAspect="1"/>
            </p:cNvPicPr>
            <p:nvPr/>
          </p:nvPicPr>
          <p:blipFill>
            <a:blip r:embed="rId8"/>
            <a:stretch>
              <a:fillRect/>
            </a:stretch>
          </p:blipFill>
          <p:spPr>
            <a:xfrm>
              <a:off x="11887211" y="3524646"/>
              <a:ext cx="5439534" cy="2800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44"/>
        <p:cNvGrpSpPr/>
        <p:nvPr/>
      </p:nvGrpSpPr>
      <p:grpSpPr>
        <a:xfrm>
          <a:off x="0" y="0"/>
          <a:ext cx="0" cy="0"/>
          <a:chOff x="0" y="0"/>
          <a:chExt cx="0" cy="0"/>
        </a:xfrm>
      </p:grpSpPr>
      <p:grpSp>
        <p:nvGrpSpPr>
          <p:cNvPr id="145" name="Google Shape;145;p14"/>
          <p:cNvGrpSpPr/>
          <p:nvPr/>
        </p:nvGrpSpPr>
        <p:grpSpPr>
          <a:xfrm>
            <a:off x="255922" y="-342496"/>
            <a:ext cx="5823382" cy="10819931"/>
            <a:chOff x="0" y="-57150"/>
            <a:chExt cx="1951584" cy="3626073"/>
          </a:xfrm>
        </p:grpSpPr>
        <p:sp>
          <p:nvSpPr>
            <p:cNvPr id="146" name="Google Shape;146;p14"/>
            <p:cNvSpPr/>
            <p:nvPr/>
          </p:nvSpPr>
          <p:spPr>
            <a:xfrm>
              <a:off x="0" y="0"/>
              <a:ext cx="1951584" cy="3568923"/>
            </a:xfrm>
            <a:custGeom>
              <a:avLst/>
              <a:gdLst/>
              <a:ahLst/>
              <a:cxnLst/>
              <a:rect l="l" t="t" r="r" b="b"/>
              <a:pathLst>
                <a:path w="1951584" h="3568923" extrusionOk="0">
                  <a:moveTo>
                    <a:pt x="0" y="0"/>
                  </a:moveTo>
                  <a:lnTo>
                    <a:pt x="1951584" y="0"/>
                  </a:lnTo>
                  <a:lnTo>
                    <a:pt x="1951584" y="3568923"/>
                  </a:lnTo>
                  <a:lnTo>
                    <a:pt x="0" y="3568923"/>
                  </a:lnTo>
                  <a:close/>
                </a:path>
              </a:pathLst>
            </a:custGeom>
            <a:solidFill>
              <a:srgbClr val="A9A9A9"/>
            </a:solidFill>
            <a:ln>
              <a:noFill/>
            </a:ln>
          </p:spPr>
        </p:sp>
        <p:sp>
          <p:nvSpPr>
            <p:cNvPr id="147" name="Google Shape;147;p14"/>
            <p:cNvSpPr txBox="1"/>
            <p:nvPr/>
          </p:nvSpPr>
          <p:spPr>
            <a:xfrm>
              <a:off x="0" y="-57150"/>
              <a:ext cx="1951584" cy="362607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14"/>
          <p:cNvSpPr txBox="1"/>
          <p:nvPr/>
        </p:nvSpPr>
        <p:spPr>
          <a:xfrm>
            <a:off x="8756182" y="0"/>
            <a:ext cx="81756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smtClean="0">
                <a:solidFill>
                  <a:srgbClr val="3A3E39"/>
                </a:solidFill>
                <a:latin typeface="Playfair Display"/>
                <a:ea typeface="Playfair Display"/>
                <a:cs typeface="Playfair Display"/>
                <a:sym typeface="Playfair Display"/>
              </a:rPr>
              <a:t>Methodolody</a:t>
            </a:r>
            <a:endParaRPr sz="8000" dirty="0">
              <a:latin typeface="Playfair Display"/>
              <a:ea typeface="Playfair Display"/>
              <a:cs typeface="Playfair Display"/>
              <a:sym typeface="Playfair Display"/>
            </a:endParaRPr>
          </a:p>
        </p:txBody>
      </p:sp>
      <p:cxnSp>
        <p:nvCxnSpPr>
          <p:cNvPr id="150" name="Google Shape;150;p14"/>
          <p:cNvCxnSpPr/>
          <p:nvPr/>
        </p:nvCxnSpPr>
        <p:spPr>
          <a:xfrm>
            <a:off x="11731034" y="9744622"/>
            <a:ext cx="3023491" cy="0"/>
          </a:xfrm>
          <a:prstGeom prst="straightConnector1">
            <a:avLst/>
          </a:prstGeom>
          <a:noFill/>
          <a:ln w="19050" cap="flat" cmpd="sng">
            <a:solidFill>
              <a:srgbClr val="157E90"/>
            </a:solidFill>
            <a:prstDash val="solid"/>
            <a:round/>
            <a:headEnd type="none" w="sm" len="sm"/>
            <a:tailEnd type="none" w="sm" len="sm"/>
          </a:ln>
        </p:spPr>
      </p:cxnSp>
      <p:grpSp>
        <p:nvGrpSpPr>
          <p:cNvPr id="151" name="Google Shape;151;p14"/>
          <p:cNvGrpSpPr/>
          <p:nvPr/>
        </p:nvGrpSpPr>
        <p:grpSpPr>
          <a:xfrm>
            <a:off x="15941078" y="8876774"/>
            <a:ext cx="1475599" cy="763052"/>
            <a:chOff x="0" y="0"/>
            <a:chExt cx="1571802" cy="812800"/>
          </a:xfrm>
        </p:grpSpPr>
        <p:sp>
          <p:nvSpPr>
            <p:cNvPr id="152" name="Google Shape;152;p14"/>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3" name="Google Shape;153;p14"/>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14"/>
          <p:cNvGrpSpPr/>
          <p:nvPr/>
        </p:nvGrpSpPr>
        <p:grpSpPr>
          <a:xfrm>
            <a:off x="182358" y="9505886"/>
            <a:ext cx="10278642" cy="1943099"/>
            <a:chOff x="0" y="-57150"/>
            <a:chExt cx="3444671" cy="651189"/>
          </a:xfrm>
        </p:grpSpPr>
        <p:sp>
          <p:nvSpPr>
            <p:cNvPr id="155" name="Google Shape;155;p14"/>
            <p:cNvSpPr/>
            <p:nvPr/>
          </p:nvSpPr>
          <p:spPr>
            <a:xfrm>
              <a:off x="0" y="0"/>
              <a:ext cx="3444671" cy="594039"/>
            </a:xfrm>
            <a:custGeom>
              <a:avLst/>
              <a:gdLst/>
              <a:ahLst/>
              <a:cxnLst/>
              <a:rect l="l" t="t" r="r" b="b"/>
              <a:pathLst>
                <a:path w="3444671" h="594039" extrusionOk="0">
                  <a:moveTo>
                    <a:pt x="0" y="0"/>
                  </a:moveTo>
                  <a:lnTo>
                    <a:pt x="3444671" y="0"/>
                  </a:lnTo>
                  <a:lnTo>
                    <a:pt x="3444671" y="594039"/>
                  </a:lnTo>
                  <a:lnTo>
                    <a:pt x="0" y="594039"/>
                  </a:lnTo>
                  <a:close/>
                </a:path>
              </a:pathLst>
            </a:custGeom>
            <a:solidFill>
              <a:srgbClr val="BBDAE0"/>
            </a:solidFill>
            <a:ln>
              <a:noFill/>
            </a:ln>
          </p:spPr>
        </p:sp>
        <p:sp>
          <p:nvSpPr>
            <p:cNvPr id="156" name="Google Shape;156;p14"/>
            <p:cNvSpPr txBox="1"/>
            <p:nvPr/>
          </p:nvSpPr>
          <p:spPr>
            <a:xfrm>
              <a:off x="0" y="-57150"/>
              <a:ext cx="3444671" cy="6511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Rectangle 1"/>
          <p:cNvSpPr>
            <a:spLocks noChangeArrowheads="1"/>
          </p:cNvSpPr>
          <p:nvPr/>
        </p:nvSpPr>
        <p:spPr bwMode="auto">
          <a:xfrm>
            <a:off x="6845300" y="1602825"/>
            <a:ext cx="10475995"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smtClean="0">
                <a:ln>
                  <a:noFill/>
                </a:ln>
                <a:solidFill>
                  <a:schemeClr val="tx1"/>
                </a:solidFill>
                <a:effectLst/>
                <a:latin typeface="+mn-lt"/>
              </a:rPr>
              <a:t>Model Architecture &amp; Optimization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i="0" u="none" strike="noStrike" cap="none" normalizeH="0" baseline="0" dirty="0" smtClean="0">
                <a:ln>
                  <a:noFill/>
                </a:ln>
                <a:solidFill>
                  <a:schemeClr val="tx1"/>
                </a:solidFill>
                <a:effectLst/>
                <a:latin typeface="+mn-lt"/>
              </a:rPr>
              <a:t>CNN Architecture: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Input layer processes preprocessed eye images.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Convolutional layers extract features using filters (</a:t>
            </a:r>
            <a:r>
              <a:rPr kumimoji="0" lang="en-US" altLang="en-US" sz="2000" i="0" u="none" strike="noStrike" cap="none" normalizeH="0" baseline="0" dirty="0" err="1" smtClean="0">
                <a:ln>
                  <a:noFill/>
                </a:ln>
                <a:solidFill>
                  <a:schemeClr val="tx1"/>
                </a:solidFill>
                <a:effectLst/>
                <a:latin typeface="+mn-lt"/>
              </a:rPr>
              <a:t>ReLU</a:t>
            </a:r>
            <a:r>
              <a:rPr kumimoji="0" lang="en-US" altLang="en-US" sz="2000" i="0" u="none" strike="noStrike" cap="none" normalizeH="0" baseline="0" dirty="0" smtClean="0">
                <a:ln>
                  <a:noFill/>
                </a:ln>
                <a:solidFill>
                  <a:schemeClr val="tx1"/>
                </a:solidFill>
                <a:effectLst/>
                <a:latin typeface="+mn-lt"/>
              </a:rPr>
              <a:t> activation).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Pooling layers (</a:t>
            </a:r>
            <a:r>
              <a:rPr kumimoji="0" lang="en-US" altLang="en-US" sz="2000" i="0" u="none" strike="noStrike" cap="none" normalizeH="0" baseline="0" dirty="0" err="1" smtClean="0">
                <a:ln>
                  <a:noFill/>
                </a:ln>
                <a:solidFill>
                  <a:schemeClr val="tx1"/>
                </a:solidFill>
                <a:effectLst/>
                <a:latin typeface="+mn-lt"/>
              </a:rPr>
              <a:t>MaxPooling</a:t>
            </a:r>
            <a:r>
              <a:rPr kumimoji="0" lang="en-US" altLang="en-US" sz="2000" i="0" u="none" strike="noStrike" cap="none" normalizeH="0" baseline="0" dirty="0" smtClean="0">
                <a:ln>
                  <a:noFill/>
                </a:ln>
                <a:solidFill>
                  <a:schemeClr val="tx1"/>
                </a:solidFill>
                <a:effectLst/>
                <a:latin typeface="+mn-lt"/>
              </a:rPr>
              <a:t>) reduce dimensionality while preserving key features.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Fully connected layers classify images using </a:t>
            </a:r>
            <a:r>
              <a:rPr kumimoji="0" lang="en-US" altLang="en-US" sz="2000" i="0" u="none" strike="noStrike" cap="none" normalizeH="0" baseline="0" dirty="0" err="1" smtClean="0">
                <a:ln>
                  <a:noFill/>
                </a:ln>
                <a:solidFill>
                  <a:schemeClr val="tx1"/>
                </a:solidFill>
                <a:effectLst/>
                <a:latin typeface="+mn-lt"/>
              </a:rPr>
              <a:t>Softmax</a:t>
            </a:r>
            <a:r>
              <a:rPr kumimoji="0" lang="en-US" altLang="en-US" sz="2000" i="0" u="none" strike="noStrike" cap="none" normalizeH="0" baseline="0" dirty="0" smtClean="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i="0" u="none" strike="noStrike" cap="none" normalizeH="0" baseline="0" dirty="0" smtClean="0">
                <a:ln>
                  <a:noFill/>
                </a:ln>
                <a:solidFill>
                  <a:schemeClr val="tx1"/>
                </a:solidFill>
                <a:effectLst/>
                <a:latin typeface="+mn-lt"/>
              </a:rPr>
              <a:t>Data Augmentation: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Techniques: Rotation, flipping, brightness adjustments, zooming.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Enhances dataset diversity and prevents overfitting.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i="0" u="none" strike="noStrike" cap="none" normalizeH="0" baseline="0" dirty="0" smtClean="0">
                <a:ln>
                  <a:noFill/>
                </a:ln>
                <a:solidFill>
                  <a:schemeClr val="tx1"/>
                </a:solidFill>
                <a:effectLst/>
                <a:latin typeface="+mn-lt"/>
              </a:rPr>
              <a:t>Loss Function: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Categorical </a:t>
            </a:r>
            <a:r>
              <a:rPr kumimoji="0" lang="en-US" altLang="en-US" sz="2000" i="0" u="none" strike="noStrike" cap="none" normalizeH="0" baseline="0" dirty="0" err="1" smtClean="0">
                <a:ln>
                  <a:noFill/>
                </a:ln>
                <a:solidFill>
                  <a:schemeClr val="tx1"/>
                </a:solidFill>
                <a:effectLst/>
                <a:latin typeface="+mn-lt"/>
              </a:rPr>
              <a:t>Crossentropy</a:t>
            </a:r>
            <a:r>
              <a:rPr kumimoji="0" lang="en-US" altLang="en-US" sz="2000" i="0" u="none" strike="noStrike" cap="none" normalizeH="0" baseline="0" dirty="0" smtClean="0">
                <a:ln>
                  <a:noFill/>
                </a:ln>
                <a:solidFill>
                  <a:schemeClr val="tx1"/>
                </a:solidFill>
                <a:effectLst/>
                <a:latin typeface="+mn-lt"/>
              </a:rPr>
              <a:t> measures prediction accuracy for multi-class classification.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i="0" u="none" strike="noStrike" cap="none" normalizeH="0" baseline="0" dirty="0" smtClean="0">
                <a:ln>
                  <a:noFill/>
                </a:ln>
                <a:solidFill>
                  <a:schemeClr val="tx1"/>
                </a:solidFill>
                <a:effectLst/>
                <a:latin typeface="+mn-lt"/>
              </a:rPr>
              <a:t>Optimizer: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Adam optimizer dynamically adjusts learning rate for efficient and stable convergence.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i="0" u="none" strike="noStrike" cap="none" normalizeH="0" baseline="0" dirty="0" err="1" smtClean="0">
                <a:ln>
                  <a:noFill/>
                </a:ln>
                <a:solidFill>
                  <a:schemeClr val="tx1"/>
                </a:solidFill>
                <a:effectLst/>
                <a:latin typeface="+mn-lt"/>
              </a:rPr>
              <a:t>Hyperparameter</a:t>
            </a:r>
            <a:r>
              <a:rPr kumimoji="0" lang="en-US" altLang="en-US" sz="2000" i="0" u="none" strike="noStrike" cap="none" normalizeH="0" baseline="0" dirty="0" smtClean="0">
                <a:ln>
                  <a:noFill/>
                </a:ln>
                <a:solidFill>
                  <a:schemeClr val="tx1"/>
                </a:solidFill>
                <a:effectLst/>
                <a:latin typeface="+mn-lt"/>
              </a:rPr>
              <a:t> Tuning: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Optimized learning rate, batch size, dropout rate, and number of filters for better accuracy.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i="0" u="none" strike="noStrike" cap="none" normalizeH="0" baseline="0" dirty="0" smtClean="0">
                <a:ln>
                  <a:noFill/>
                </a:ln>
                <a:solidFill>
                  <a:schemeClr val="tx1"/>
                </a:solidFill>
                <a:effectLst/>
                <a:latin typeface="+mn-lt"/>
              </a:rPr>
              <a:t>Comparison with Other Models: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latin typeface="+mn-lt"/>
              </a:rPr>
              <a:t>CNN outperforms ML models like Vgg19,Inecpetion,</a:t>
            </a:r>
            <a:r>
              <a:rPr lang="en-US" altLang="en-US" sz="2000" dirty="0" smtClean="0">
                <a:solidFill>
                  <a:schemeClr val="tx1"/>
                </a:solidFill>
                <a:latin typeface="+mn-lt"/>
              </a:rPr>
              <a:t>Xecption </a:t>
            </a:r>
            <a:r>
              <a:rPr kumimoji="0" lang="en-US" altLang="en-US" sz="2000" i="0" u="none" strike="noStrike" cap="none" normalizeH="0" baseline="0" dirty="0" smtClean="0">
                <a:ln>
                  <a:noFill/>
                </a:ln>
                <a:solidFill>
                  <a:schemeClr val="tx1"/>
                </a:solidFill>
                <a:effectLst/>
                <a:latin typeface="+mn-lt"/>
              </a:rPr>
              <a:t> and </a:t>
            </a:r>
            <a:r>
              <a:rPr lang="en-US" altLang="en-US" sz="2000" dirty="0" smtClean="0">
                <a:solidFill>
                  <a:schemeClr val="tx1"/>
                </a:solidFill>
                <a:latin typeface="+mn-lt"/>
              </a:rPr>
              <a:t>CNN </a:t>
            </a:r>
            <a:r>
              <a:rPr kumimoji="0" lang="en-US" altLang="en-US" sz="2000" i="0" u="none" strike="noStrike" cap="none" normalizeH="0" baseline="0" dirty="0" smtClean="0">
                <a:ln>
                  <a:noFill/>
                </a:ln>
                <a:solidFill>
                  <a:schemeClr val="tx1"/>
                </a:solidFill>
                <a:effectLst/>
                <a:latin typeface="+mn-lt"/>
              </a:rPr>
              <a:t>in image classification.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smtClean="0">
              <a:ln>
                <a:noFill/>
              </a:ln>
              <a:solidFill>
                <a:schemeClr val="tx1"/>
              </a:solidFill>
              <a:effectLst/>
              <a:latin typeface="+mn-lt"/>
            </a:endParaRPr>
          </a:p>
        </p:txBody>
      </p:sp>
      <p:sp>
        <p:nvSpPr>
          <p:cNvPr id="17" name="Google Shape;132;p13"/>
          <p:cNvSpPr/>
          <p:nvPr/>
        </p:nvSpPr>
        <p:spPr>
          <a:xfrm>
            <a:off x="2232882" y="-111682"/>
            <a:ext cx="2341436" cy="1714507"/>
          </a:xfrm>
          <a:custGeom>
            <a:avLst/>
            <a:gdLst/>
            <a:ahLst/>
            <a:cxnLst/>
            <a:rect l="l" t="t" r="r" b="b"/>
            <a:pathLst>
              <a:path w="784683" h="574581" extrusionOk="0">
                <a:moveTo>
                  <a:pt x="0" y="0"/>
                </a:moveTo>
                <a:lnTo>
                  <a:pt x="784683" y="0"/>
                </a:lnTo>
                <a:lnTo>
                  <a:pt x="784683" y="574581"/>
                </a:lnTo>
                <a:lnTo>
                  <a:pt x="0" y="574581"/>
                </a:lnTo>
                <a:close/>
              </a:path>
            </a:pathLst>
          </a:custGeom>
          <a:solidFill>
            <a:srgbClr val="BBDAE0"/>
          </a:solidFill>
          <a:ln>
            <a:noFill/>
          </a:ln>
        </p:spPr>
      </p:sp>
      <p:pic>
        <p:nvPicPr>
          <p:cNvPr id="18" name="Google Shape;172;p15"/>
          <p:cNvPicPr preferRelativeResize="0"/>
          <p:nvPr/>
        </p:nvPicPr>
        <p:blipFill>
          <a:blip r:embed="rId3">
            <a:alphaModFix/>
          </a:blip>
          <a:stretch>
            <a:fillRect/>
          </a:stretch>
        </p:blipFill>
        <p:spPr>
          <a:xfrm>
            <a:off x="450704" y="-70128"/>
            <a:ext cx="5433818" cy="429073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144"/>
        <p:cNvGrpSpPr/>
        <p:nvPr/>
      </p:nvGrpSpPr>
      <p:grpSpPr>
        <a:xfrm>
          <a:off x="0" y="0"/>
          <a:ext cx="0" cy="0"/>
          <a:chOff x="0" y="0"/>
          <a:chExt cx="0" cy="0"/>
        </a:xfrm>
      </p:grpSpPr>
      <p:grpSp>
        <p:nvGrpSpPr>
          <p:cNvPr id="145" name="Google Shape;145;p14"/>
          <p:cNvGrpSpPr/>
          <p:nvPr/>
        </p:nvGrpSpPr>
        <p:grpSpPr>
          <a:xfrm>
            <a:off x="255922" y="-342496"/>
            <a:ext cx="5823382" cy="10819931"/>
            <a:chOff x="0" y="-57150"/>
            <a:chExt cx="1951584" cy="3626073"/>
          </a:xfrm>
        </p:grpSpPr>
        <p:sp>
          <p:nvSpPr>
            <p:cNvPr id="146" name="Google Shape;146;p14"/>
            <p:cNvSpPr/>
            <p:nvPr/>
          </p:nvSpPr>
          <p:spPr>
            <a:xfrm>
              <a:off x="0" y="0"/>
              <a:ext cx="1951584" cy="3568923"/>
            </a:xfrm>
            <a:custGeom>
              <a:avLst/>
              <a:gdLst/>
              <a:ahLst/>
              <a:cxnLst/>
              <a:rect l="l" t="t" r="r" b="b"/>
              <a:pathLst>
                <a:path w="1951584" h="3568923" extrusionOk="0">
                  <a:moveTo>
                    <a:pt x="0" y="0"/>
                  </a:moveTo>
                  <a:lnTo>
                    <a:pt x="1951584" y="0"/>
                  </a:lnTo>
                  <a:lnTo>
                    <a:pt x="1951584" y="3568923"/>
                  </a:lnTo>
                  <a:lnTo>
                    <a:pt x="0" y="3568923"/>
                  </a:lnTo>
                  <a:close/>
                </a:path>
              </a:pathLst>
            </a:custGeom>
            <a:solidFill>
              <a:srgbClr val="A9A9A9"/>
            </a:solidFill>
            <a:ln>
              <a:noFill/>
            </a:ln>
          </p:spPr>
        </p:sp>
        <p:sp>
          <p:nvSpPr>
            <p:cNvPr id="147" name="Google Shape;147;p14"/>
            <p:cNvSpPr txBox="1"/>
            <p:nvPr/>
          </p:nvSpPr>
          <p:spPr>
            <a:xfrm>
              <a:off x="0" y="-57150"/>
              <a:ext cx="1951584" cy="362607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8" name="Google Shape;148;p14"/>
          <p:cNvPicPr preferRelativeResize="0"/>
          <p:nvPr/>
        </p:nvPicPr>
        <p:blipFill>
          <a:blip r:embed="rId3">
            <a:alphaModFix/>
          </a:blip>
          <a:stretch>
            <a:fillRect/>
          </a:stretch>
        </p:blipFill>
        <p:spPr>
          <a:xfrm>
            <a:off x="875493" y="1326882"/>
            <a:ext cx="5140650" cy="7704887"/>
          </a:xfrm>
          <a:prstGeom prst="rect">
            <a:avLst/>
          </a:prstGeom>
          <a:noFill/>
          <a:ln>
            <a:noFill/>
          </a:ln>
        </p:spPr>
      </p:pic>
      <p:sp>
        <p:nvSpPr>
          <p:cNvPr id="149" name="Google Shape;149;p14"/>
          <p:cNvSpPr txBox="1"/>
          <p:nvPr/>
        </p:nvSpPr>
        <p:spPr>
          <a:xfrm>
            <a:off x="8756182" y="0"/>
            <a:ext cx="8175600" cy="95564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400" dirty="0" smtClean="0">
                <a:solidFill>
                  <a:srgbClr val="3A3E39"/>
                </a:solidFill>
                <a:latin typeface="Playfair Display"/>
                <a:ea typeface="Playfair Display"/>
                <a:cs typeface="Playfair Display"/>
                <a:sym typeface="Playfair Display"/>
              </a:rPr>
              <a:t>Models &amp; </a:t>
            </a:r>
            <a:r>
              <a:rPr lang="en-US" sz="5400" dirty="0" err="1" smtClean="0">
                <a:solidFill>
                  <a:srgbClr val="3A3E39"/>
                </a:solidFill>
                <a:latin typeface="Playfair Display"/>
                <a:ea typeface="Playfair Display"/>
                <a:cs typeface="Playfair Display"/>
                <a:sym typeface="Playfair Display"/>
              </a:rPr>
              <a:t>Accurancy</a:t>
            </a:r>
            <a:endParaRPr lang="en-US" sz="5400" dirty="0" smtClean="0">
              <a:solidFill>
                <a:srgbClr val="3A3E39"/>
              </a:solidFill>
              <a:latin typeface="Playfair Display"/>
              <a:ea typeface="Playfair Display"/>
              <a:cs typeface="Playfair Display"/>
              <a:sym typeface="Playfair Display"/>
            </a:endParaRPr>
          </a:p>
        </p:txBody>
      </p:sp>
      <p:cxnSp>
        <p:nvCxnSpPr>
          <p:cNvPr id="150" name="Google Shape;150;p14"/>
          <p:cNvCxnSpPr/>
          <p:nvPr/>
        </p:nvCxnSpPr>
        <p:spPr>
          <a:xfrm>
            <a:off x="11731034" y="9744622"/>
            <a:ext cx="3023491" cy="0"/>
          </a:xfrm>
          <a:prstGeom prst="straightConnector1">
            <a:avLst/>
          </a:prstGeom>
          <a:noFill/>
          <a:ln w="19050" cap="flat" cmpd="sng">
            <a:solidFill>
              <a:srgbClr val="157E90"/>
            </a:solidFill>
            <a:prstDash val="solid"/>
            <a:round/>
            <a:headEnd type="none" w="sm" len="sm"/>
            <a:tailEnd type="none" w="sm" len="sm"/>
          </a:ln>
        </p:spPr>
      </p:cxnSp>
      <p:grpSp>
        <p:nvGrpSpPr>
          <p:cNvPr id="151" name="Google Shape;151;p14"/>
          <p:cNvGrpSpPr/>
          <p:nvPr/>
        </p:nvGrpSpPr>
        <p:grpSpPr>
          <a:xfrm>
            <a:off x="15941078" y="8876774"/>
            <a:ext cx="1475599" cy="763052"/>
            <a:chOff x="0" y="0"/>
            <a:chExt cx="1571802" cy="812800"/>
          </a:xfrm>
        </p:grpSpPr>
        <p:sp>
          <p:nvSpPr>
            <p:cNvPr id="152" name="Google Shape;152;p14"/>
            <p:cNvSpPr/>
            <p:nvPr/>
          </p:nvSpPr>
          <p:spPr>
            <a:xfrm>
              <a:off x="0" y="0"/>
              <a:ext cx="1571802" cy="812800"/>
            </a:xfrm>
            <a:custGeom>
              <a:avLst/>
              <a:gdLst/>
              <a:ahLst/>
              <a:cxnLst/>
              <a:rect l="l" t="t" r="r" b="b"/>
              <a:pathLst>
                <a:path w="1571802" h="812800" extrusionOk="0">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3" name="Google Shape;153;p14"/>
            <p:cNvSpPr txBox="1"/>
            <p:nvPr/>
          </p:nvSpPr>
          <p:spPr>
            <a:xfrm>
              <a:off x="0" y="165100"/>
              <a:ext cx="1470202"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p:cNvSpPr txBox="1"/>
          <p:nvPr/>
        </p:nvSpPr>
        <p:spPr>
          <a:xfrm>
            <a:off x="7193300" y="1126177"/>
            <a:ext cx="9485577" cy="9787295"/>
          </a:xfrm>
          <a:prstGeom prst="rect">
            <a:avLst/>
          </a:prstGeom>
          <a:noFill/>
        </p:spPr>
        <p:txBody>
          <a:bodyPr wrap="square" rtlCol="0">
            <a:spAutoFit/>
          </a:bodyPr>
          <a:lstStyle/>
          <a:p>
            <a:r>
              <a:rPr lang="en-GB" sz="1800" b="1" dirty="0" smtClean="0"/>
              <a:t>1.Convolutional </a:t>
            </a:r>
            <a:r>
              <a:rPr lang="en-GB" sz="1800" b="1" dirty="0"/>
              <a:t>Neural Networks (CNN - Generic)</a:t>
            </a:r>
          </a:p>
          <a:p>
            <a:pPr lvl="1"/>
            <a:r>
              <a:rPr lang="en-GB" sz="1800" dirty="0" smtClean="0"/>
              <a:t>A </a:t>
            </a:r>
            <a:r>
              <a:rPr lang="en-GB" sz="1800" dirty="0"/>
              <a:t>basic CNN is the foundation of all the other models mentioned.</a:t>
            </a:r>
          </a:p>
          <a:p>
            <a:pPr lvl="1"/>
            <a:r>
              <a:rPr lang="en-GB" sz="1800" dirty="0"/>
              <a:t>It uses convolutional layers to extract spatial features from images.</a:t>
            </a:r>
          </a:p>
          <a:p>
            <a:pPr lvl="1"/>
            <a:r>
              <a:rPr lang="en-GB" sz="1800" dirty="0"/>
              <a:t>It is simple and effective for image classification and recognition.</a:t>
            </a:r>
          </a:p>
          <a:p>
            <a:endParaRPr lang="en-GB" sz="1800" dirty="0"/>
          </a:p>
          <a:p>
            <a:r>
              <a:rPr lang="en-GB" sz="1800" b="1" dirty="0" err="1" smtClean="0"/>
              <a:t>Accurancy</a:t>
            </a:r>
            <a:r>
              <a:rPr lang="en-GB" sz="1800" b="1" dirty="0" smtClean="0"/>
              <a:t>- </a:t>
            </a:r>
            <a:r>
              <a:rPr lang="en-IN" sz="1800" b="1" dirty="0"/>
              <a:t>0.8573</a:t>
            </a:r>
            <a:endParaRPr lang="en-GB" sz="1800" b="1" dirty="0" smtClean="0"/>
          </a:p>
          <a:p>
            <a:endParaRPr lang="en-GB" sz="1800" dirty="0"/>
          </a:p>
          <a:p>
            <a:r>
              <a:rPr lang="en-GB" sz="1800" b="1" dirty="0"/>
              <a:t>2. VGG19</a:t>
            </a:r>
          </a:p>
          <a:p>
            <a:pPr lvl="1"/>
            <a:r>
              <a:rPr lang="en-GB" sz="1800" dirty="0" smtClean="0"/>
              <a:t>VGG19 </a:t>
            </a:r>
            <a:r>
              <a:rPr lang="en-GB" sz="1800" dirty="0"/>
              <a:t>is a deep CNN with </a:t>
            </a:r>
            <a:r>
              <a:rPr lang="en-GB" sz="1800" b="1" dirty="0"/>
              <a:t>19 layers</a:t>
            </a:r>
            <a:r>
              <a:rPr lang="en-GB" sz="1800" dirty="0"/>
              <a:t> (16 convolutional + 3 fully connected).</a:t>
            </a:r>
          </a:p>
          <a:p>
            <a:pPr lvl="1"/>
            <a:r>
              <a:rPr lang="en-GB" sz="1800" dirty="0"/>
              <a:t>It has </a:t>
            </a:r>
            <a:r>
              <a:rPr lang="en-GB" sz="1800" b="1" dirty="0"/>
              <a:t>a very simple architecture</a:t>
            </a:r>
            <a:r>
              <a:rPr lang="en-GB" sz="1800" dirty="0"/>
              <a:t> (stacked 3×3 convolution layers).</a:t>
            </a:r>
          </a:p>
          <a:p>
            <a:pPr lvl="1"/>
            <a:r>
              <a:rPr lang="en-GB" sz="1800" dirty="0"/>
              <a:t>It performs well in transfer learning (</a:t>
            </a:r>
            <a:r>
              <a:rPr lang="en-GB" sz="1800" dirty="0" err="1"/>
              <a:t>pretrained</a:t>
            </a:r>
            <a:r>
              <a:rPr lang="en-GB" sz="1800" dirty="0"/>
              <a:t> on ImageNet</a:t>
            </a:r>
            <a:r>
              <a:rPr lang="en-GB" sz="1800" dirty="0" smtClean="0"/>
              <a:t>).</a:t>
            </a:r>
          </a:p>
          <a:p>
            <a:pPr lvl="1"/>
            <a:endParaRPr lang="en-GB" sz="1800" dirty="0"/>
          </a:p>
          <a:p>
            <a:pPr lvl="1"/>
            <a:r>
              <a:rPr lang="en-GB" sz="1800" b="1" dirty="0" err="1" smtClean="0"/>
              <a:t>Accurancy</a:t>
            </a:r>
            <a:r>
              <a:rPr lang="en-GB" sz="1800" b="1" dirty="0" smtClean="0"/>
              <a:t>-</a:t>
            </a:r>
            <a:r>
              <a:rPr lang="en-IN" sz="1800" b="1" dirty="0"/>
              <a:t>0.7551</a:t>
            </a:r>
            <a:endParaRPr lang="en-GB" sz="1800" b="1" dirty="0" smtClean="0"/>
          </a:p>
          <a:p>
            <a:pPr lvl="1"/>
            <a:endParaRPr lang="en-GB" sz="1800" dirty="0"/>
          </a:p>
          <a:p>
            <a:r>
              <a:rPr lang="en-GB" sz="1800" b="1" dirty="0"/>
              <a:t>3. Inception (</a:t>
            </a:r>
            <a:r>
              <a:rPr lang="en-GB" sz="1800" b="1" dirty="0" err="1"/>
              <a:t>GoogLeNet</a:t>
            </a:r>
            <a:r>
              <a:rPr lang="en-GB" sz="1800" b="1" dirty="0"/>
              <a:t>)</a:t>
            </a:r>
          </a:p>
          <a:p>
            <a:r>
              <a:rPr lang="en-GB" sz="1800" dirty="0" smtClean="0"/>
              <a:t> </a:t>
            </a:r>
            <a:endParaRPr lang="en-GB" sz="1800" dirty="0"/>
          </a:p>
          <a:p>
            <a:pPr lvl="1"/>
            <a:r>
              <a:rPr lang="en-GB" sz="1800" dirty="0"/>
              <a:t>Inception uses </a:t>
            </a:r>
            <a:r>
              <a:rPr lang="en-GB" sz="1800" b="1" dirty="0"/>
              <a:t>multi-scale convolutional filters</a:t>
            </a:r>
            <a:r>
              <a:rPr lang="en-GB" sz="1800" dirty="0"/>
              <a:t> in parallel, reducing computational cost while capturing features at different levels.</a:t>
            </a:r>
          </a:p>
          <a:p>
            <a:pPr lvl="1"/>
            <a:r>
              <a:rPr lang="en-GB" sz="1800" dirty="0"/>
              <a:t>It has </a:t>
            </a:r>
            <a:r>
              <a:rPr lang="en-GB" sz="1800" b="1" dirty="0"/>
              <a:t>1x1 convolutions</a:t>
            </a:r>
            <a:r>
              <a:rPr lang="en-GB" sz="1800" dirty="0"/>
              <a:t> for dimensionality reduction, making it more efficient than VGG.</a:t>
            </a:r>
          </a:p>
          <a:p>
            <a:pPr lvl="1"/>
            <a:r>
              <a:rPr lang="en-GB" sz="1800" dirty="0"/>
              <a:t>It is designed for deeper networks without increasing parameters too much</a:t>
            </a:r>
            <a:r>
              <a:rPr lang="en-GB" sz="1800" dirty="0" smtClean="0"/>
              <a:t>.</a:t>
            </a:r>
          </a:p>
          <a:p>
            <a:pPr lvl="1"/>
            <a:endParaRPr lang="en-GB" sz="1800" dirty="0" smtClean="0"/>
          </a:p>
          <a:p>
            <a:pPr lvl="1"/>
            <a:r>
              <a:rPr lang="en-GB" sz="1800" b="1" dirty="0" err="1" smtClean="0"/>
              <a:t>Accurancy</a:t>
            </a:r>
            <a:r>
              <a:rPr lang="en-GB" sz="1800" b="1" dirty="0" smtClean="0"/>
              <a:t>- </a:t>
            </a:r>
            <a:r>
              <a:rPr lang="en-IN" sz="1800" b="1" dirty="0" smtClean="0"/>
              <a:t>0.7360</a:t>
            </a:r>
          </a:p>
          <a:p>
            <a:pPr lvl="1"/>
            <a:endParaRPr lang="en-GB" sz="1800" dirty="0"/>
          </a:p>
          <a:p>
            <a:r>
              <a:rPr lang="en-GB" sz="1800" b="1" dirty="0" smtClean="0"/>
              <a:t>4.Iception </a:t>
            </a:r>
            <a:r>
              <a:rPr lang="en-GB" sz="1800" b="1" dirty="0"/>
              <a:t>(Extreme Inception)</a:t>
            </a:r>
          </a:p>
          <a:p>
            <a:endParaRPr lang="en-GB" sz="1800" dirty="0"/>
          </a:p>
          <a:p>
            <a:pPr lvl="1"/>
            <a:r>
              <a:rPr lang="en-GB" sz="1800" dirty="0" err="1"/>
              <a:t>Xception</a:t>
            </a:r>
            <a:r>
              <a:rPr lang="en-GB" sz="1800" dirty="0"/>
              <a:t> is an improvement over Inception that replaces standard convolutions with </a:t>
            </a:r>
            <a:r>
              <a:rPr lang="en-GB" sz="1800" b="1" dirty="0" err="1"/>
              <a:t>depthwise</a:t>
            </a:r>
            <a:r>
              <a:rPr lang="en-GB" sz="1800" b="1" dirty="0"/>
              <a:t> separable convolutions</a:t>
            </a:r>
            <a:r>
              <a:rPr lang="en-GB" sz="1800" dirty="0"/>
              <a:t> (more efficient and powerful).</a:t>
            </a:r>
          </a:p>
          <a:p>
            <a:pPr lvl="1"/>
            <a:r>
              <a:rPr lang="en-GB" sz="1800" dirty="0"/>
              <a:t>It reduces computation while maintaining high accuracy.</a:t>
            </a:r>
          </a:p>
          <a:p>
            <a:pPr lvl="1"/>
            <a:r>
              <a:rPr lang="en-GB" sz="1800" dirty="0"/>
              <a:t>It removes the fully connected layers, improving generalization</a:t>
            </a:r>
            <a:r>
              <a:rPr lang="en-GB" sz="1800" dirty="0" smtClean="0"/>
              <a:t>.</a:t>
            </a:r>
          </a:p>
          <a:p>
            <a:pPr lvl="1"/>
            <a:endParaRPr lang="en-GB" sz="1800" dirty="0"/>
          </a:p>
          <a:p>
            <a:pPr lvl="1"/>
            <a:r>
              <a:rPr lang="en-GB" sz="1800" b="1" dirty="0" err="1" smtClean="0"/>
              <a:t>Accurancy</a:t>
            </a:r>
            <a:r>
              <a:rPr lang="en-GB" sz="1800" b="1" dirty="0" smtClean="0"/>
              <a:t>-</a:t>
            </a:r>
            <a:r>
              <a:rPr lang="en-IN" sz="1800" b="1" dirty="0"/>
              <a:t>0.7372</a:t>
            </a:r>
            <a:endParaRPr lang="en-GB" sz="1800" b="1" dirty="0" smtClean="0"/>
          </a:p>
          <a:p>
            <a:pPr lvl="1"/>
            <a:endParaRPr lang="en-GB" sz="1800" dirty="0"/>
          </a:p>
          <a:p>
            <a:pPr lvl="1"/>
            <a:endParaRPr lang="en-GB" sz="1800" dirty="0"/>
          </a:p>
          <a:p>
            <a:pPr lvl="1"/>
            <a:endParaRPr lang="en-GB" sz="1800" dirty="0"/>
          </a:p>
          <a:p>
            <a:endParaRPr lang="en-IN" sz="1800" dirty="0"/>
          </a:p>
        </p:txBody>
      </p:sp>
    </p:spTree>
    <p:extLst>
      <p:ext uri="{BB962C8B-B14F-4D97-AF65-F5344CB8AC3E}">
        <p14:creationId xmlns:p14="http://schemas.microsoft.com/office/powerpoint/2010/main" val="3174893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ket Research Report Slides    ">
  <a:themeElements>
    <a:clrScheme name="Office">
      <a:dk1>
        <a:srgbClr val="000000"/>
      </a:dk1>
      <a:lt1>
        <a:srgbClr val="FFFFFF"/>
      </a:lt1>
      <a:dk2>
        <a:srgbClr val="BBDAE0"/>
      </a:dk2>
      <a:lt2>
        <a:srgbClr val="157E90"/>
      </a:lt2>
      <a:accent1>
        <a:srgbClr val="3A3E39"/>
      </a:accent1>
      <a:accent2>
        <a:srgbClr val="F6F6F6"/>
      </a:accent2>
      <a:accent3>
        <a:srgbClr val="D4D4D4"/>
      </a:accent3>
      <a:accent4>
        <a:srgbClr val="A9A9A9"/>
      </a:accent4>
      <a:accent5>
        <a:srgbClr val="888888"/>
      </a:accent5>
      <a:accent6>
        <a:srgbClr val="BBDAE0"/>
      </a:accent6>
      <a:hlink>
        <a:srgbClr val="157E9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2600A4848784FBF0E1C3DB6CB1ABB" ma:contentTypeVersion="5" ma:contentTypeDescription="Create a new document." ma:contentTypeScope="" ma:versionID="fc88dcc95131187422a33f47e7bc3a70">
  <xsd:schema xmlns:xsd="http://www.w3.org/2001/XMLSchema" xmlns:xs="http://www.w3.org/2001/XMLSchema" xmlns:p="http://schemas.microsoft.com/office/2006/metadata/properties" xmlns:ns2="eea7b191-ab9c-4843-82cf-bfcc393f929c" targetNamespace="http://schemas.microsoft.com/office/2006/metadata/properties" ma:root="true" ma:fieldsID="88de8d9f78321b9392bfac640c3dbbd6" ns2:_="">
    <xsd:import namespace="eea7b191-ab9c-4843-82cf-bfcc393f929c"/>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a7b191-ab9c-4843-82cf-bfcc393f929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ea7b191-ab9c-4843-82cf-bfcc393f929c" xsi:nil="true"/>
  </documentManagement>
</p:properties>
</file>

<file path=customXml/itemProps1.xml><?xml version="1.0" encoding="utf-8"?>
<ds:datastoreItem xmlns:ds="http://schemas.openxmlformats.org/officeDocument/2006/customXml" ds:itemID="{5D1B909A-202B-4C0F-ABF8-8A62358CA37C}"/>
</file>

<file path=customXml/itemProps2.xml><?xml version="1.0" encoding="utf-8"?>
<ds:datastoreItem xmlns:ds="http://schemas.openxmlformats.org/officeDocument/2006/customXml" ds:itemID="{E82C8772-95CD-4F0C-9C44-946B6FE74F5B}"/>
</file>

<file path=customXml/itemProps3.xml><?xml version="1.0" encoding="utf-8"?>
<ds:datastoreItem xmlns:ds="http://schemas.openxmlformats.org/officeDocument/2006/customXml" ds:itemID="{CB2265B7-A8B0-4606-9918-7A12E085646B}"/>
</file>

<file path=docProps/app.xml><?xml version="1.0" encoding="utf-8"?>
<Properties xmlns="http://schemas.openxmlformats.org/officeDocument/2006/extended-properties" xmlns:vt="http://schemas.openxmlformats.org/officeDocument/2006/docPropsVTypes">
  <TotalTime>414</TotalTime>
  <Words>1422</Words>
  <Application>Microsoft Office PowerPoint</Application>
  <PresentationFormat>Custom</PresentationFormat>
  <Paragraphs>186</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Times New Roman</vt:lpstr>
      <vt:lpstr>Arial</vt:lpstr>
      <vt:lpstr>Wingdings</vt:lpstr>
      <vt:lpstr>Playfair Display</vt:lpstr>
      <vt:lpstr>Calibri</vt:lpstr>
      <vt:lpstr>Proxima Nova</vt:lpstr>
      <vt:lpstr>Market Research Report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CNN Works?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JAYESH MORE</dc:creator>
  <cp:lastModifiedBy>HP</cp:lastModifiedBy>
  <cp:revision>33</cp:revision>
  <dcterms:modified xsi:type="dcterms:W3CDTF">2025-03-18T19:02:49Z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0x0101002672600A4848784FBF0E1C3DB6CB1ABB</vt:lpwstr>
  </property>
</Properties>
</file>